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72" r:id="rId1"/>
  </p:sldMasterIdLst>
  <p:notesMasterIdLst>
    <p:notesMasterId r:id="rId28"/>
  </p:notesMasterIdLst>
  <p:sldIdLst>
    <p:sldId id="257" r:id="rId2"/>
    <p:sldId id="272" r:id="rId3"/>
    <p:sldId id="281" r:id="rId4"/>
    <p:sldId id="285" r:id="rId5"/>
    <p:sldId id="273" r:id="rId6"/>
    <p:sldId id="287" r:id="rId7"/>
    <p:sldId id="277" r:id="rId8"/>
    <p:sldId id="284" r:id="rId9"/>
    <p:sldId id="279" r:id="rId10"/>
    <p:sldId id="278" r:id="rId11"/>
    <p:sldId id="280" r:id="rId12"/>
    <p:sldId id="282" r:id="rId13"/>
    <p:sldId id="292" r:id="rId14"/>
    <p:sldId id="294" r:id="rId15"/>
    <p:sldId id="291" r:id="rId16"/>
    <p:sldId id="295" r:id="rId17"/>
    <p:sldId id="296" r:id="rId18"/>
    <p:sldId id="299" r:id="rId19"/>
    <p:sldId id="300" r:id="rId20"/>
    <p:sldId id="301" r:id="rId21"/>
    <p:sldId id="293" r:id="rId22"/>
    <p:sldId id="297" r:id="rId23"/>
    <p:sldId id="298" r:id="rId24"/>
    <p:sldId id="283" r:id="rId25"/>
    <p:sldId id="290" r:id="rId26"/>
    <p:sldId id="266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4" pos="143" userDrawn="1">
          <p15:clr>
            <a:srgbClr val="A4A3A4"/>
          </p15:clr>
        </p15:guide>
        <p15:guide id="6" orient="horz" pos="164" userDrawn="1">
          <p15:clr>
            <a:srgbClr val="A4A3A4"/>
          </p15:clr>
        </p15:guide>
        <p15:guide id="7" orient="horz" pos="4104" userDrawn="1">
          <p15:clr>
            <a:srgbClr val="A4A3A4"/>
          </p15:clr>
        </p15:guide>
        <p15:guide id="8" pos="7440" userDrawn="1">
          <p15:clr>
            <a:srgbClr val="A4A3A4"/>
          </p15:clr>
        </p15:guide>
        <p15:guide id="13" orient="horz" pos="2568" userDrawn="1">
          <p15:clr>
            <a:srgbClr val="A4A3A4"/>
          </p15:clr>
        </p15:guide>
        <p15:guide id="17" orient="horz" pos="2376" userDrawn="1">
          <p15:clr>
            <a:srgbClr val="A4A3A4"/>
          </p15:clr>
        </p15:guide>
        <p15:guide id="18" pos="5586" userDrawn="1">
          <p15:clr>
            <a:srgbClr val="A4A3A4"/>
          </p15:clr>
        </p15:guide>
        <p15:guide id="20" pos="2016" userDrawn="1">
          <p15:clr>
            <a:srgbClr val="A4A3A4"/>
          </p15:clr>
        </p15:guide>
        <p15:guide id="21" orient="horz" pos="1680" userDrawn="1">
          <p15:clr>
            <a:srgbClr val="A4A3A4"/>
          </p15:clr>
        </p15:guide>
        <p15:guide id="22" orient="horz" pos="1008" userDrawn="1">
          <p15:clr>
            <a:srgbClr val="A4A3A4"/>
          </p15:clr>
        </p15:guide>
        <p15:guide id="23" pos="408" userDrawn="1">
          <p15:clr>
            <a:srgbClr val="A4A3A4"/>
          </p15:clr>
        </p15:guide>
        <p15:guide id="24" orient="horz" pos="792" userDrawn="1">
          <p15:clr>
            <a:srgbClr val="A4A3A4"/>
          </p15:clr>
        </p15:guide>
        <p15:guide id="25" orient="horz" pos="2760" userDrawn="1">
          <p15:clr>
            <a:srgbClr val="A4A3A4"/>
          </p15:clr>
        </p15:guide>
        <p15:guide id="26" orient="horz" pos="3024" userDrawn="1">
          <p15:clr>
            <a:srgbClr val="A4A3A4"/>
          </p15:clr>
        </p15:guide>
        <p15:guide id="27" pos="4452" userDrawn="1">
          <p15:clr>
            <a:srgbClr val="A4A3A4"/>
          </p15:clr>
        </p15:guide>
        <p15:guide id="28" orient="horz" pos="2280" userDrawn="1">
          <p15:clr>
            <a:srgbClr val="A4A3A4"/>
          </p15:clr>
        </p15:guide>
        <p15:guide id="29" pos="3817" userDrawn="1">
          <p15:clr>
            <a:srgbClr val="A4A3A4"/>
          </p15:clr>
        </p15:guide>
        <p15:guide id="30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C597"/>
    <a:srgbClr val="86C49B"/>
    <a:srgbClr val="FB96A5"/>
    <a:srgbClr val="00450F"/>
    <a:srgbClr val="00820C"/>
    <a:srgbClr val="F5D68F"/>
    <a:srgbClr val="88BCE1"/>
    <a:srgbClr val="838783"/>
    <a:srgbClr val="858383"/>
    <a:srgbClr val="3035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648" autoAdjust="0"/>
    <p:restoredTop sz="91784" autoAdjust="0"/>
  </p:normalViewPr>
  <p:slideViewPr>
    <p:cSldViewPr snapToGrid="0" showGuides="1">
      <p:cViewPr varScale="1">
        <p:scale>
          <a:sx n="84" d="100"/>
          <a:sy n="84" d="100"/>
        </p:scale>
        <p:origin x="902" y="48"/>
      </p:cViewPr>
      <p:guideLst>
        <p:guide pos="143"/>
        <p:guide orient="horz" pos="164"/>
        <p:guide orient="horz" pos="4104"/>
        <p:guide pos="7440"/>
        <p:guide orient="horz" pos="2568"/>
        <p:guide orient="horz" pos="2376"/>
        <p:guide pos="5586"/>
        <p:guide pos="2016"/>
        <p:guide orient="horz" pos="1680"/>
        <p:guide orient="horz" pos="1008"/>
        <p:guide pos="408"/>
        <p:guide orient="horz" pos="792"/>
        <p:guide orient="horz" pos="2760"/>
        <p:guide orient="horz" pos="3024"/>
        <p:guide pos="4452"/>
        <p:guide orient="horz" pos="2280"/>
        <p:guide pos="381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1" i="0" u="none" strike="noStrike" kern="1200" cap="all" spc="5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Weightage</c:v>
                </c:pt>
              </c:strCache>
            </c:strRef>
          </c:tx>
          <c:dPt>
            <c:idx val="0"/>
            <c:bubble3D val="0"/>
            <c:spPr>
              <a:solidFill>
                <a:schemeClr val="bg2">
                  <a:lumMod val="5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BCEF-624D-8424-5D7A9DFC8207}"/>
              </c:ext>
            </c:extLst>
          </c:dPt>
          <c:dPt>
            <c:idx val="1"/>
            <c:bubble3D val="0"/>
            <c:spPr>
              <a:solidFill>
                <a:schemeClr val="bg2">
                  <a:lumMod val="75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BCEF-624D-8424-5D7A9DFC8207}"/>
              </c:ext>
            </c:extLst>
          </c:dPt>
          <c:dPt>
            <c:idx val="2"/>
            <c:bubble3D val="0"/>
            <c:spPr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2-BCEF-624D-8424-5D7A9DFC8207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Sheet1!$A$2:$A$4</c:f>
              <c:strCache>
                <c:ptCount val="3"/>
                <c:pt idx="0">
                  <c:v>Linear Regression</c:v>
                </c:pt>
                <c:pt idx="1">
                  <c:v>Random Forest</c:v>
                </c:pt>
                <c:pt idx="2">
                  <c:v>CNN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0.4</c:v>
                </c:pt>
                <c:pt idx="1">
                  <c:v>0.5</c:v>
                </c:pt>
                <c:pt idx="2">
                  <c:v>0.1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CEF-624D-8424-5D7A9DFC8207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1C655F-54C7-4D03-AD26-E0C40F01563A}" type="datetimeFigureOut">
              <a:rPr lang="id-ID" smtClean="0"/>
              <a:t>17/04/2019</a:t>
            </a:fld>
            <a:endParaRPr lang="id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d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D34AC2-3728-4A8B-B58F-6888FAEC3D20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0861781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D34AC2-3728-4A8B-B58F-6888FAEC3D20}" type="slidenum">
              <a:rPr lang="id-ID" smtClean="0"/>
              <a:t>8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0660200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D34AC2-3728-4A8B-B58F-6888FAEC3D20}" type="slidenum">
              <a:rPr lang="id-ID" smtClean="0"/>
              <a:t>22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4660914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D34AC2-3728-4A8B-B58F-6888FAEC3D20}" type="slidenum">
              <a:rPr lang="id-ID" smtClean="0"/>
              <a:t>10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1590041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D34AC2-3728-4A8B-B58F-6888FAEC3D20}" type="slidenum">
              <a:rPr lang="id-ID" smtClean="0"/>
              <a:t>11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5400709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D34AC2-3728-4A8B-B58F-6888FAEC3D20}" type="slidenum">
              <a:rPr lang="id-ID" smtClean="0"/>
              <a:t>13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1962711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D34AC2-3728-4A8B-B58F-6888FAEC3D20}" type="slidenum">
              <a:rPr lang="id-ID" smtClean="0"/>
              <a:t>14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6281713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D34AC2-3728-4A8B-B58F-6888FAEC3D20}" type="slidenum">
              <a:rPr lang="id-ID" smtClean="0"/>
              <a:t>15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2114297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D34AC2-3728-4A8B-B58F-6888FAEC3D20}" type="slidenum">
              <a:rPr lang="id-ID" smtClean="0"/>
              <a:t>16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071428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D34AC2-3728-4A8B-B58F-6888FAEC3D20}" type="slidenum">
              <a:rPr lang="id-ID" smtClean="0"/>
              <a:t>17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9578227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D34AC2-3728-4A8B-B58F-6888FAEC3D20}" type="slidenum">
              <a:rPr lang="id-ID" smtClean="0"/>
              <a:t>21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1554733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4/17/2019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50581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4/17/2019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95470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4/17/2019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94202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4/17/2019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21315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4/17/2019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23978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4/17/2019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20680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4/17/2019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48359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4/17/2019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56189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4/17/2019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26417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4/17/2019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3288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23B832CC-E04A-47A7-966D-475AEA6409A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89139" y="2491272"/>
            <a:ext cx="2807036" cy="2804628"/>
          </a:xfrm>
          <a:custGeom>
            <a:avLst/>
            <a:gdLst>
              <a:gd name="connsiteX0" fmla="*/ 1406866 w 2807036"/>
              <a:gd name="connsiteY0" fmla="*/ 0 h 2804628"/>
              <a:gd name="connsiteX1" fmla="*/ 2061159 w 2807036"/>
              <a:gd name="connsiteY1" fmla="*/ 271017 h 2804628"/>
              <a:gd name="connsiteX2" fmla="*/ 2542705 w 2807036"/>
              <a:gd name="connsiteY2" fmla="*/ 752562 h 2804628"/>
              <a:gd name="connsiteX3" fmla="*/ 2796783 w 2807036"/>
              <a:gd name="connsiteY3" fmla="*/ 1230127 h 2804628"/>
              <a:gd name="connsiteX4" fmla="*/ 2807036 w 2807036"/>
              <a:gd name="connsiteY4" fmla="*/ 1301178 h 2804628"/>
              <a:gd name="connsiteX5" fmla="*/ 2807036 w 2807036"/>
              <a:gd name="connsiteY5" fmla="*/ 1512532 h 2804628"/>
              <a:gd name="connsiteX6" fmla="*/ 2796783 w 2807036"/>
              <a:gd name="connsiteY6" fmla="*/ 1583584 h 2804628"/>
              <a:gd name="connsiteX7" fmla="*/ 2542705 w 2807036"/>
              <a:gd name="connsiteY7" fmla="*/ 2061148 h 2804628"/>
              <a:gd name="connsiteX8" fmla="*/ 2061149 w 2807036"/>
              <a:gd name="connsiteY8" fmla="*/ 2542704 h 2804628"/>
              <a:gd name="connsiteX9" fmla="*/ 1583585 w 2807036"/>
              <a:gd name="connsiteY9" fmla="*/ 2796782 h 2804628"/>
              <a:gd name="connsiteX10" fmla="*/ 1529213 w 2807036"/>
              <a:gd name="connsiteY10" fmla="*/ 2804628 h 2804628"/>
              <a:gd name="connsiteX11" fmla="*/ 1284499 w 2807036"/>
              <a:gd name="connsiteY11" fmla="*/ 2804628 h 2804628"/>
              <a:gd name="connsiteX12" fmla="*/ 1230128 w 2807036"/>
              <a:gd name="connsiteY12" fmla="*/ 2796782 h 2804628"/>
              <a:gd name="connsiteX13" fmla="*/ 752563 w 2807036"/>
              <a:gd name="connsiteY13" fmla="*/ 2542704 h 2804628"/>
              <a:gd name="connsiteX14" fmla="*/ 271018 w 2807036"/>
              <a:gd name="connsiteY14" fmla="*/ 2061158 h 2804628"/>
              <a:gd name="connsiteX15" fmla="*/ 271018 w 2807036"/>
              <a:gd name="connsiteY15" fmla="*/ 752572 h 2804628"/>
              <a:gd name="connsiteX16" fmla="*/ 752573 w 2807036"/>
              <a:gd name="connsiteY16" fmla="*/ 271017 h 2804628"/>
              <a:gd name="connsiteX17" fmla="*/ 1406866 w 2807036"/>
              <a:gd name="connsiteY17" fmla="*/ 0 h 2804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807036" h="2804628">
                <a:moveTo>
                  <a:pt x="1406866" y="0"/>
                </a:moveTo>
                <a:cubicBezTo>
                  <a:pt x="1643674" y="0"/>
                  <a:pt x="1880481" y="90339"/>
                  <a:pt x="2061159" y="271017"/>
                </a:cubicBezTo>
                <a:lnTo>
                  <a:pt x="2542705" y="752562"/>
                </a:lnTo>
                <a:cubicBezTo>
                  <a:pt x="2678213" y="888071"/>
                  <a:pt x="2762906" y="1055152"/>
                  <a:pt x="2796783" y="1230127"/>
                </a:cubicBezTo>
                <a:lnTo>
                  <a:pt x="2807036" y="1301178"/>
                </a:lnTo>
                <a:lnTo>
                  <a:pt x="2807036" y="1512532"/>
                </a:lnTo>
                <a:lnTo>
                  <a:pt x="2796783" y="1583584"/>
                </a:lnTo>
                <a:cubicBezTo>
                  <a:pt x="2762906" y="1758558"/>
                  <a:pt x="2678213" y="1925640"/>
                  <a:pt x="2542705" y="2061148"/>
                </a:cubicBezTo>
                <a:lnTo>
                  <a:pt x="2061149" y="2542704"/>
                </a:lnTo>
                <a:cubicBezTo>
                  <a:pt x="1925641" y="2678212"/>
                  <a:pt x="1758559" y="2762905"/>
                  <a:pt x="1583585" y="2796782"/>
                </a:cubicBezTo>
                <a:lnTo>
                  <a:pt x="1529213" y="2804628"/>
                </a:lnTo>
                <a:lnTo>
                  <a:pt x="1284499" y="2804628"/>
                </a:lnTo>
                <a:lnTo>
                  <a:pt x="1230128" y="2796782"/>
                </a:lnTo>
                <a:cubicBezTo>
                  <a:pt x="1055153" y="2762905"/>
                  <a:pt x="888072" y="2678212"/>
                  <a:pt x="752563" y="2542704"/>
                </a:cubicBezTo>
                <a:lnTo>
                  <a:pt x="271018" y="2061158"/>
                </a:lnTo>
                <a:cubicBezTo>
                  <a:pt x="-90339" y="1699802"/>
                  <a:pt x="-90339" y="1113928"/>
                  <a:pt x="271018" y="752572"/>
                </a:cubicBezTo>
                <a:lnTo>
                  <a:pt x="752573" y="271017"/>
                </a:lnTo>
                <a:cubicBezTo>
                  <a:pt x="933252" y="90339"/>
                  <a:pt x="1170059" y="0"/>
                  <a:pt x="140686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4/17/2019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Freeform: Shape 7">
            <a:extLst>
              <a:ext uri="{FF2B5EF4-FFF2-40B4-BE49-F238E27FC236}">
                <a16:creationId xmlns:a16="http://schemas.microsoft.com/office/drawing/2014/main" id="{23B832CC-E04A-47A7-966D-475AEA6409A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125882" y="2491272"/>
            <a:ext cx="2807036" cy="2804628"/>
          </a:xfrm>
          <a:custGeom>
            <a:avLst/>
            <a:gdLst>
              <a:gd name="connsiteX0" fmla="*/ 1406866 w 2807036"/>
              <a:gd name="connsiteY0" fmla="*/ 0 h 2804628"/>
              <a:gd name="connsiteX1" fmla="*/ 2061159 w 2807036"/>
              <a:gd name="connsiteY1" fmla="*/ 271017 h 2804628"/>
              <a:gd name="connsiteX2" fmla="*/ 2542705 w 2807036"/>
              <a:gd name="connsiteY2" fmla="*/ 752562 h 2804628"/>
              <a:gd name="connsiteX3" fmla="*/ 2796783 w 2807036"/>
              <a:gd name="connsiteY3" fmla="*/ 1230127 h 2804628"/>
              <a:gd name="connsiteX4" fmla="*/ 2807036 w 2807036"/>
              <a:gd name="connsiteY4" fmla="*/ 1301178 h 2804628"/>
              <a:gd name="connsiteX5" fmla="*/ 2807036 w 2807036"/>
              <a:gd name="connsiteY5" fmla="*/ 1512532 h 2804628"/>
              <a:gd name="connsiteX6" fmla="*/ 2796783 w 2807036"/>
              <a:gd name="connsiteY6" fmla="*/ 1583584 h 2804628"/>
              <a:gd name="connsiteX7" fmla="*/ 2542705 w 2807036"/>
              <a:gd name="connsiteY7" fmla="*/ 2061148 h 2804628"/>
              <a:gd name="connsiteX8" fmla="*/ 2061149 w 2807036"/>
              <a:gd name="connsiteY8" fmla="*/ 2542704 h 2804628"/>
              <a:gd name="connsiteX9" fmla="*/ 1583585 w 2807036"/>
              <a:gd name="connsiteY9" fmla="*/ 2796782 h 2804628"/>
              <a:gd name="connsiteX10" fmla="*/ 1529213 w 2807036"/>
              <a:gd name="connsiteY10" fmla="*/ 2804628 h 2804628"/>
              <a:gd name="connsiteX11" fmla="*/ 1284499 w 2807036"/>
              <a:gd name="connsiteY11" fmla="*/ 2804628 h 2804628"/>
              <a:gd name="connsiteX12" fmla="*/ 1230128 w 2807036"/>
              <a:gd name="connsiteY12" fmla="*/ 2796782 h 2804628"/>
              <a:gd name="connsiteX13" fmla="*/ 752563 w 2807036"/>
              <a:gd name="connsiteY13" fmla="*/ 2542704 h 2804628"/>
              <a:gd name="connsiteX14" fmla="*/ 271018 w 2807036"/>
              <a:gd name="connsiteY14" fmla="*/ 2061158 h 2804628"/>
              <a:gd name="connsiteX15" fmla="*/ 271018 w 2807036"/>
              <a:gd name="connsiteY15" fmla="*/ 752572 h 2804628"/>
              <a:gd name="connsiteX16" fmla="*/ 752573 w 2807036"/>
              <a:gd name="connsiteY16" fmla="*/ 271017 h 2804628"/>
              <a:gd name="connsiteX17" fmla="*/ 1406866 w 2807036"/>
              <a:gd name="connsiteY17" fmla="*/ 0 h 2804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807036" h="2804628">
                <a:moveTo>
                  <a:pt x="1406866" y="0"/>
                </a:moveTo>
                <a:cubicBezTo>
                  <a:pt x="1643674" y="0"/>
                  <a:pt x="1880481" y="90339"/>
                  <a:pt x="2061159" y="271017"/>
                </a:cubicBezTo>
                <a:lnTo>
                  <a:pt x="2542705" y="752562"/>
                </a:lnTo>
                <a:cubicBezTo>
                  <a:pt x="2678213" y="888071"/>
                  <a:pt x="2762906" y="1055152"/>
                  <a:pt x="2796783" y="1230127"/>
                </a:cubicBezTo>
                <a:lnTo>
                  <a:pt x="2807036" y="1301178"/>
                </a:lnTo>
                <a:lnTo>
                  <a:pt x="2807036" y="1512532"/>
                </a:lnTo>
                <a:lnTo>
                  <a:pt x="2796783" y="1583584"/>
                </a:lnTo>
                <a:cubicBezTo>
                  <a:pt x="2762906" y="1758558"/>
                  <a:pt x="2678213" y="1925640"/>
                  <a:pt x="2542705" y="2061148"/>
                </a:cubicBezTo>
                <a:lnTo>
                  <a:pt x="2061149" y="2542704"/>
                </a:lnTo>
                <a:cubicBezTo>
                  <a:pt x="1925641" y="2678212"/>
                  <a:pt x="1758559" y="2762905"/>
                  <a:pt x="1583585" y="2796782"/>
                </a:cubicBezTo>
                <a:lnTo>
                  <a:pt x="1529213" y="2804628"/>
                </a:lnTo>
                <a:lnTo>
                  <a:pt x="1284499" y="2804628"/>
                </a:lnTo>
                <a:lnTo>
                  <a:pt x="1230128" y="2796782"/>
                </a:lnTo>
                <a:cubicBezTo>
                  <a:pt x="1055153" y="2762905"/>
                  <a:pt x="888072" y="2678212"/>
                  <a:pt x="752563" y="2542704"/>
                </a:cubicBezTo>
                <a:lnTo>
                  <a:pt x="271018" y="2061158"/>
                </a:lnTo>
                <a:cubicBezTo>
                  <a:pt x="-90339" y="1699802"/>
                  <a:pt x="-90339" y="1113928"/>
                  <a:pt x="271018" y="752572"/>
                </a:cubicBezTo>
                <a:lnTo>
                  <a:pt x="752573" y="271017"/>
                </a:lnTo>
                <a:cubicBezTo>
                  <a:pt x="933252" y="90339"/>
                  <a:pt x="1170059" y="0"/>
                  <a:pt x="140686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Freeform: Shape 7">
            <a:extLst>
              <a:ext uri="{FF2B5EF4-FFF2-40B4-BE49-F238E27FC236}">
                <a16:creationId xmlns:a16="http://schemas.microsoft.com/office/drawing/2014/main" id="{23B832CC-E04A-47A7-966D-475AEA6409A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252396" y="2491272"/>
            <a:ext cx="2807036" cy="2804628"/>
          </a:xfrm>
          <a:custGeom>
            <a:avLst/>
            <a:gdLst>
              <a:gd name="connsiteX0" fmla="*/ 1406866 w 2807036"/>
              <a:gd name="connsiteY0" fmla="*/ 0 h 2804628"/>
              <a:gd name="connsiteX1" fmla="*/ 2061159 w 2807036"/>
              <a:gd name="connsiteY1" fmla="*/ 271017 h 2804628"/>
              <a:gd name="connsiteX2" fmla="*/ 2542705 w 2807036"/>
              <a:gd name="connsiteY2" fmla="*/ 752562 h 2804628"/>
              <a:gd name="connsiteX3" fmla="*/ 2796783 w 2807036"/>
              <a:gd name="connsiteY3" fmla="*/ 1230127 h 2804628"/>
              <a:gd name="connsiteX4" fmla="*/ 2807036 w 2807036"/>
              <a:gd name="connsiteY4" fmla="*/ 1301178 h 2804628"/>
              <a:gd name="connsiteX5" fmla="*/ 2807036 w 2807036"/>
              <a:gd name="connsiteY5" fmla="*/ 1512532 h 2804628"/>
              <a:gd name="connsiteX6" fmla="*/ 2796783 w 2807036"/>
              <a:gd name="connsiteY6" fmla="*/ 1583584 h 2804628"/>
              <a:gd name="connsiteX7" fmla="*/ 2542705 w 2807036"/>
              <a:gd name="connsiteY7" fmla="*/ 2061148 h 2804628"/>
              <a:gd name="connsiteX8" fmla="*/ 2061149 w 2807036"/>
              <a:gd name="connsiteY8" fmla="*/ 2542704 h 2804628"/>
              <a:gd name="connsiteX9" fmla="*/ 1583585 w 2807036"/>
              <a:gd name="connsiteY9" fmla="*/ 2796782 h 2804628"/>
              <a:gd name="connsiteX10" fmla="*/ 1529213 w 2807036"/>
              <a:gd name="connsiteY10" fmla="*/ 2804628 h 2804628"/>
              <a:gd name="connsiteX11" fmla="*/ 1284499 w 2807036"/>
              <a:gd name="connsiteY11" fmla="*/ 2804628 h 2804628"/>
              <a:gd name="connsiteX12" fmla="*/ 1230128 w 2807036"/>
              <a:gd name="connsiteY12" fmla="*/ 2796782 h 2804628"/>
              <a:gd name="connsiteX13" fmla="*/ 752563 w 2807036"/>
              <a:gd name="connsiteY13" fmla="*/ 2542704 h 2804628"/>
              <a:gd name="connsiteX14" fmla="*/ 271018 w 2807036"/>
              <a:gd name="connsiteY14" fmla="*/ 2061158 h 2804628"/>
              <a:gd name="connsiteX15" fmla="*/ 271018 w 2807036"/>
              <a:gd name="connsiteY15" fmla="*/ 752572 h 2804628"/>
              <a:gd name="connsiteX16" fmla="*/ 752573 w 2807036"/>
              <a:gd name="connsiteY16" fmla="*/ 271017 h 2804628"/>
              <a:gd name="connsiteX17" fmla="*/ 1406866 w 2807036"/>
              <a:gd name="connsiteY17" fmla="*/ 0 h 2804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807036" h="2804628">
                <a:moveTo>
                  <a:pt x="1406866" y="0"/>
                </a:moveTo>
                <a:cubicBezTo>
                  <a:pt x="1643674" y="0"/>
                  <a:pt x="1880481" y="90339"/>
                  <a:pt x="2061159" y="271017"/>
                </a:cubicBezTo>
                <a:lnTo>
                  <a:pt x="2542705" y="752562"/>
                </a:lnTo>
                <a:cubicBezTo>
                  <a:pt x="2678213" y="888071"/>
                  <a:pt x="2762906" y="1055152"/>
                  <a:pt x="2796783" y="1230127"/>
                </a:cubicBezTo>
                <a:lnTo>
                  <a:pt x="2807036" y="1301178"/>
                </a:lnTo>
                <a:lnTo>
                  <a:pt x="2807036" y="1512532"/>
                </a:lnTo>
                <a:lnTo>
                  <a:pt x="2796783" y="1583584"/>
                </a:lnTo>
                <a:cubicBezTo>
                  <a:pt x="2762906" y="1758558"/>
                  <a:pt x="2678213" y="1925640"/>
                  <a:pt x="2542705" y="2061148"/>
                </a:cubicBezTo>
                <a:lnTo>
                  <a:pt x="2061149" y="2542704"/>
                </a:lnTo>
                <a:cubicBezTo>
                  <a:pt x="1925641" y="2678212"/>
                  <a:pt x="1758559" y="2762905"/>
                  <a:pt x="1583585" y="2796782"/>
                </a:cubicBezTo>
                <a:lnTo>
                  <a:pt x="1529213" y="2804628"/>
                </a:lnTo>
                <a:lnTo>
                  <a:pt x="1284499" y="2804628"/>
                </a:lnTo>
                <a:lnTo>
                  <a:pt x="1230128" y="2796782"/>
                </a:lnTo>
                <a:cubicBezTo>
                  <a:pt x="1055153" y="2762905"/>
                  <a:pt x="888072" y="2678212"/>
                  <a:pt x="752563" y="2542704"/>
                </a:cubicBezTo>
                <a:lnTo>
                  <a:pt x="271018" y="2061158"/>
                </a:lnTo>
                <a:cubicBezTo>
                  <a:pt x="-90339" y="1699802"/>
                  <a:pt x="-90339" y="1113928"/>
                  <a:pt x="271018" y="752572"/>
                </a:cubicBezTo>
                <a:lnTo>
                  <a:pt x="752573" y="271017"/>
                </a:lnTo>
                <a:cubicBezTo>
                  <a:pt x="933252" y="90339"/>
                  <a:pt x="1170059" y="0"/>
                  <a:pt x="140686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69959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4/17/2019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1594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F96FE2-9E77-4834-9C6B-212E1056298F}" type="datetimeFigureOut">
              <a:rPr lang="en-US" smtClean="0"/>
              <a:t>4/17/2019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47593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4" r:id="rId8"/>
    <p:sldLayoutId id="2147483680" r:id="rId9"/>
    <p:sldLayoutId id="2147483681" r:id="rId10"/>
    <p:sldLayoutId id="2147483682" r:id="rId11"/>
    <p:sldLayoutId id="214748368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gif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Image result for olympics photo">
            <a:extLst>
              <a:ext uri="{FF2B5EF4-FFF2-40B4-BE49-F238E27FC236}">
                <a16:creationId xmlns:a16="http://schemas.microsoft.com/office/drawing/2014/main" id="{188E87D2-2506-47AB-94F1-DFF2787DBA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FilmGrain/>
                    </a14:imgEffect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A18519D-BD71-4A46-93EC-7A130401D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7540"/>
            <a:ext cx="12192000" cy="6873078"/>
          </a:xfrm>
          <a:prstGeom prst="rect">
            <a:avLst/>
          </a:prstGeom>
          <a:gradFill flip="none" rotWithShape="0">
            <a:gsLst>
              <a:gs pos="100000">
                <a:srgbClr val="1F2229">
                  <a:alpha val="60000"/>
                </a:srgbClr>
              </a:gs>
              <a:gs pos="20000">
                <a:srgbClr val="1F2229">
                  <a:alpha val="91765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509559" y="3344323"/>
            <a:ext cx="5172891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DSAI MINI PROJECT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643684" y="4083563"/>
            <a:ext cx="2904641" cy="92333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Callista Chang | U1821324G</a:t>
            </a:r>
          </a:p>
          <a:p>
            <a:pPr algn="ctr">
              <a:tabLst>
                <a:tab pos="347663" algn="l"/>
              </a:tabLst>
            </a:pPr>
            <a:r>
              <a:rPr lang="en-US" sz="2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Ooi</a:t>
            </a:r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Yuxuan</a:t>
            </a:r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| U1822211J</a:t>
            </a:r>
          </a:p>
          <a:p>
            <a:pPr algn="ctr">
              <a:tabLst>
                <a:tab pos="347663" algn="l"/>
              </a:tabLst>
            </a:pPr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Wu </a:t>
            </a:r>
            <a:r>
              <a:rPr lang="en-US" sz="2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Sibing</a:t>
            </a:r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| U1822553G</a:t>
            </a:r>
          </a:p>
        </p:txBody>
      </p:sp>
      <p:sp>
        <p:nvSpPr>
          <p:cNvPr id="2" name="Oval 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657640" y="2379927"/>
            <a:ext cx="876722" cy="876720"/>
          </a:xfrm>
          <a:prstGeom prst="ellipse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Oval 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043971" y="2465651"/>
            <a:ext cx="705274" cy="705272"/>
          </a:xfrm>
          <a:prstGeom prst="ellipse">
            <a:avLst/>
          </a:prstGeom>
          <a:solidFill>
            <a:srgbClr val="43CDD9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442756" y="2465651"/>
            <a:ext cx="705274" cy="705272"/>
          </a:xfrm>
          <a:prstGeom prst="ellipse">
            <a:avLst/>
          </a:prstGeom>
          <a:solidFill>
            <a:srgbClr val="43CDD9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 hidden="1">
            <a:extLst>
              <a:ext uri="{FF2B5EF4-FFF2-40B4-BE49-F238E27FC236}">
                <a16:creationId xmlns:a16="http://schemas.microsoft.com/office/drawing/2014/main" id="{80AA5C56-EC57-4914-8118-68854697E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1</a:t>
            </a:r>
          </a:p>
        </p:txBody>
      </p:sp>
    </p:spTree>
    <p:extLst>
      <p:ext uri="{BB962C8B-B14F-4D97-AF65-F5344CB8AC3E}">
        <p14:creationId xmlns:p14="http://schemas.microsoft.com/office/powerpoint/2010/main" val="735082890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8B6A5-2B53-4E6B-A59C-F6A9806ECE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485"/>
            <a:ext cx="10876280" cy="1325563"/>
          </a:xfrm>
        </p:spPr>
        <p:txBody>
          <a:bodyPr/>
          <a:lstStyle/>
          <a:p>
            <a:r>
              <a:rPr lang="en-SG" dirty="0"/>
              <a:t>Total Medals vs. Predictors Visualisation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DCF1763-2FCF-4BBF-BCB2-08691BBBC7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12" y="1341120"/>
            <a:ext cx="5662908" cy="545054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A9AC751E-1063-4924-AFD3-AA99067FA1D4}"/>
              </a:ext>
            </a:extLst>
          </p:cNvPr>
          <p:cNvSpPr txBox="1"/>
          <p:nvPr/>
        </p:nvSpPr>
        <p:spPr>
          <a:xfrm>
            <a:off x="8382000" y="2907268"/>
            <a:ext cx="1648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Plotly</a:t>
            </a:r>
            <a:r>
              <a:rPr lang="en-SG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Heatmap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0BC7E9C-6D10-470D-87CB-CEDE4F6FD920}"/>
              </a:ext>
            </a:extLst>
          </p:cNvPr>
          <p:cNvSpPr txBox="1"/>
          <p:nvPr/>
        </p:nvSpPr>
        <p:spPr>
          <a:xfrm>
            <a:off x="6333350" y="1336508"/>
            <a:ext cx="55640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2400" dirty="0"/>
              <a:t>Create a correlation matrix between Total Medals and major predictors for the Summer Olympics dataset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8FB15B0-D34F-45A5-9BDA-5D193355B60A}"/>
              </a:ext>
            </a:extLst>
          </p:cNvPr>
          <p:cNvSpPr txBox="1"/>
          <p:nvPr/>
        </p:nvSpPr>
        <p:spPr>
          <a:xfrm>
            <a:off x="2153920" y="1012428"/>
            <a:ext cx="17571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Seaborn </a:t>
            </a:r>
            <a:r>
              <a:rPr lang="en-SG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Pairplot</a:t>
            </a:r>
            <a:endParaRPr lang="en-SG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Picture 4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54791BB6-6037-4E64-82BB-6586FE6FD6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9920" y="3252780"/>
            <a:ext cx="6396181" cy="2919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43317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F1B0CDD-5867-4268-8FB5-61CB0785FE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849" y="1771531"/>
            <a:ext cx="6740734" cy="45378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B28B6A5-2B53-4E6B-A59C-F6A9806ECE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485"/>
            <a:ext cx="10927080" cy="1325563"/>
          </a:xfrm>
        </p:spPr>
        <p:txBody>
          <a:bodyPr/>
          <a:lstStyle/>
          <a:p>
            <a:r>
              <a:rPr lang="en-SG" dirty="0"/>
              <a:t>Total Medals vs. Predictors Visualisation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751B91-EB62-466D-831D-59719EA515BF}"/>
              </a:ext>
            </a:extLst>
          </p:cNvPr>
          <p:cNvSpPr txBox="1"/>
          <p:nvPr/>
        </p:nvSpPr>
        <p:spPr>
          <a:xfrm>
            <a:off x="6567031" y="3026767"/>
            <a:ext cx="562496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2400" dirty="0"/>
              <a:t>We found that the factors with highest correlation to Total Medals are…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SG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SG" sz="24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1C5880A-06CA-45B6-A837-1A7911643E43}"/>
              </a:ext>
            </a:extLst>
          </p:cNvPr>
          <p:cNvSpPr/>
          <p:nvPr/>
        </p:nvSpPr>
        <p:spPr>
          <a:xfrm>
            <a:off x="7127874" y="4769064"/>
            <a:ext cx="4568427" cy="778565"/>
          </a:xfrm>
          <a:prstGeom prst="rect">
            <a:avLst/>
          </a:prstGeom>
          <a:solidFill>
            <a:srgbClr val="FB96A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Medals earned in the Summer/Winter Olympics of the same season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F7B49B2-C3FD-44FC-8511-56FBD9F1D977}"/>
              </a:ext>
            </a:extLst>
          </p:cNvPr>
          <p:cNvSpPr/>
          <p:nvPr/>
        </p:nvSpPr>
        <p:spPr>
          <a:xfrm>
            <a:off x="7125712" y="4016447"/>
            <a:ext cx="4569045" cy="761854"/>
          </a:xfrm>
          <a:prstGeom prst="rect">
            <a:avLst/>
          </a:prstGeom>
          <a:solidFill>
            <a:srgbClr val="86C49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Medals earned in the previous season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ACB3B9A-C96E-4351-AC39-84D03766EE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4428" y="1897146"/>
            <a:ext cx="1815537" cy="51182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2AB2EBF-192C-494F-82E2-1DD6CAF9E482}"/>
              </a:ext>
            </a:extLst>
          </p:cNvPr>
          <p:cNvSpPr txBox="1"/>
          <p:nvPr/>
        </p:nvSpPr>
        <p:spPr>
          <a:xfrm>
            <a:off x="2635796" y="1432679"/>
            <a:ext cx="1932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Plotly</a:t>
            </a:r>
            <a:r>
              <a:rPr lang="en-SG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Radar Chart</a:t>
            </a:r>
          </a:p>
        </p:txBody>
      </p:sp>
    </p:spTree>
    <p:extLst>
      <p:ext uri="{BB962C8B-B14F-4D97-AF65-F5344CB8AC3E}">
        <p14:creationId xmlns:p14="http://schemas.microsoft.com/office/powerpoint/2010/main" val="544290925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F5B5F12-FF15-4210-A4DA-FED13655C8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0667" y="2187743"/>
            <a:ext cx="5997478" cy="2482515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Machine Learning Models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81E0A00-22DC-4C7F-AB13-A83040657D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370667" y="4489500"/>
            <a:ext cx="5293449" cy="245097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Regression – Multivariate Linear Regression &amp; Convolutional Neural Network (</a:t>
            </a:r>
            <a:r>
              <a:rPr lang="en-US" dirty="0" err="1">
                <a:solidFill>
                  <a:schemeClr val="tx1"/>
                </a:solidFill>
              </a:rPr>
              <a:t>Keras</a:t>
            </a:r>
            <a:r>
              <a:rPr lang="en-US" dirty="0">
                <a:solidFill>
                  <a:schemeClr val="tx1"/>
                </a:solidFill>
              </a:rPr>
              <a:t>)</a:t>
            </a:r>
          </a:p>
          <a:p>
            <a:r>
              <a: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Classification – </a:t>
            </a:r>
            <a:r>
              <a:rPr lang="en-US" sz="24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Random For</a:t>
            </a:r>
            <a:r>
              <a:rPr lang="en-US">
                <a:solidFill>
                  <a:schemeClr val="tx1"/>
                </a:solidFill>
              </a:rPr>
              <a:t>est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Ensemble Learning</a:t>
            </a:r>
          </a:p>
        </p:txBody>
      </p:sp>
      <p:pic>
        <p:nvPicPr>
          <p:cNvPr id="9" name="Graphic 8" descr="Head with Gears">
            <a:extLst>
              <a:ext uri="{FF2B5EF4-FFF2-40B4-BE49-F238E27FC236}">
                <a16:creationId xmlns:a16="http://schemas.microsoft.com/office/drawing/2014/main" id="{4F69D3BD-AC15-4544-B70D-5AF2EF689A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201" y="2743201"/>
            <a:ext cx="1371600" cy="137160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6CDCDA47-3EA0-4F01-BC57-0D46DF61CA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41431" y="816337"/>
            <a:ext cx="5225327" cy="5225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224145"/>
      </p:ext>
    </p:extLst>
  </p:cSld>
  <p:clrMapOvr>
    <a:masterClrMapping/>
  </p:clrMapOvr>
  <p:transition>
    <p:cover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8B6A5-2B53-4E6B-A59C-F6A9806ECE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485"/>
            <a:ext cx="10927080" cy="1325563"/>
          </a:xfrm>
        </p:spPr>
        <p:txBody>
          <a:bodyPr/>
          <a:lstStyle/>
          <a:p>
            <a:pPr algn="ctr"/>
            <a:r>
              <a:rPr lang="en-SG" dirty="0"/>
              <a:t>Pipeline for Models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C4075EC-26E1-C348-ABC1-4ECD518BEB45}"/>
              </a:ext>
            </a:extLst>
          </p:cNvPr>
          <p:cNvSpPr/>
          <p:nvPr/>
        </p:nvSpPr>
        <p:spPr>
          <a:xfrm>
            <a:off x="4915933" y="1396049"/>
            <a:ext cx="2360133" cy="1004252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Dataset Split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7240FD1-BB71-5D47-8FA1-40796F088668}"/>
              </a:ext>
            </a:extLst>
          </p:cNvPr>
          <p:cNvSpPr/>
          <p:nvPr/>
        </p:nvSpPr>
        <p:spPr>
          <a:xfrm>
            <a:off x="2856000" y="3228975"/>
            <a:ext cx="6480000" cy="62865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Prediction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675B3C3-2238-984F-A7B0-CB7455D7E085}"/>
              </a:ext>
            </a:extLst>
          </p:cNvPr>
          <p:cNvSpPr/>
          <p:nvPr/>
        </p:nvSpPr>
        <p:spPr>
          <a:xfrm>
            <a:off x="2856952" y="3857625"/>
            <a:ext cx="2160000" cy="628651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Linear Regression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117077F-CF2D-D04B-A7CC-0D3B7847D0CA}"/>
              </a:ext>
            </a:extLst>
          </p:cNvPr>
          <p:cNvSpPr/>
          <p:nvPr/>
        </p:nvSpPr>
        <p:spPr>
          <a:xfrm>
            <a:off x="5016952" y="3857624"/>
            <a:ext cx="2160000" cy="62865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Random Forest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12F670C-2A07-4748-AEFA-E0DEE94D9458}"/>
              </a:ext>
            </a:extLst>
          </p:cNvPr>
          <p:cNvSpPr/>
          <p:nvPr/>
        </p:nvSpPr>
        <p:spPr>
          <a:xfrm>
            <a:off x="7176476" y="3857624"/>
            <a:ext cx="2160000" cy="62865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CNN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665E6A6-5557-4346-BB83-22071066A9D6}"/>
              </a:ext>
            </a:extLst>
          </p:cNvPr>
          <p:cNvSpPr/>
          <p:nvPr/>
        </p:nvSpPr>
        <p:spPr>
          <a:xfrm>
            <a:off x="2856000" y="5314950"/>
            <a:ext cx="6480000" cy="89535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Ensemble Learning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558AA19-5B89-4346-9B69-54ACEC896DD2}"/>
              </a:ext>
            </a:extLst>
          </p:cNvPr>
          <p:cNvCxnSpPr>
            <a:cxnSpLocks/>
            <a:stCxn id="9" idx="2"/>
            <a:endCxn id="10" idx="0"/>
          </p:cNvCxnSpPr>
          <p:nvPr/>
        </p:nvCxnSpPr>
        <p:spPr>
          <a:xfrm>
            <a:off x="6096000" y="2400301"/>
            <a:ext cx="0" cy="828674"/>
          </a:xfrm>
          <a:prstGeom prst="straightConnector1">
            <a:avLst/>
          </a:prstGeom>
          <a:ln w="381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9C2A819-69F1-4346-8B68-60B991891B64}"/>
              </a:ext>
            </a:extLst>
          </p:cNvPr>
          <p:cNvCxnSpPr>
            <a:cxnSpLocks/>
          </p:cNvCxnSpPr>
          <p:nvPr/>
        </p:nvCxnSpPr>
        <p:spPr>
          <a:xfrm>
            <a:off x="3894666" y="4486275"/>
            <a:ext cx="0" cy="828674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CDAC20E-A0A1-874A-98EA-AAC9D9E8D3C6}"/>
              </a:ext>
            </a:extLst>
          </p:cNvPr>
          <p:cNvCxnSpPr>
            <a:cxnSpLocks/>
          </p:cNvCxnSpPr>
          <p:nvPr/>
        </p:nvCxnSpPr>
        <p:spPr>
          <a:xfrm>
            <a:off x="6096000" y="4486275"/>
            <a:ext cx="0" cy="828674"/>
          </a:xfrm>
          <a:prstGeom prst="straightConnector1">
            <a:avLst/>
          </a:prstGeom>
          <a:ln w="381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DE7F8AF-1667-AE40-91D6-3B02E74CB62E}"/>
              </a:ext>
            </a:extLst>
          </p:cNvPr>
          <p:cNvCxnSpPr>
            <a:cxnSpLocks/>
          </p:cNvCxnSpPr>
          <p:nvPr/>
        </p:nvCxnSpPr>
        <p:spPr>
          <a:xfrm>
            <a:off x="8356600" y="4486275"/>
            <a:ext cx="0" cy="828674"/>
          </a:xfrm>
          <a:prstGeom prst="straightConnector1">
            <a:avLst/>
          </a:prstGeom>
          <a:ln w="38100">
            <a:solidFill>
              <a:schemeClr val="accent3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5206BEEB-F08E-544E-8E0F-B68D7866A8CC}"/>
              </a:ext>
            </a:extLst>
          </p:cNvPr>
          <p:cNvGrpSpPr/>
          <p:nvPr/>
        </p:nvGrpSpPr>
        <p:grpSpPr>
          <a:xfrm>
            <a:off x="2855761" y="2400301"/>
            <a:ext cx="6480476" cy="3809999"/>
            <a:chOff x="3008400" y="2552701"/>
            <a:chExt cx="6480476" cy="3809999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B4C5A9E-9A98-724E-B476-F377AD260D91}"/>
                </a:ext>
              </a:extLst>
            </p:cNvPr>
            <p:cNvSpPr/>
            <p:nvPr/>
          </p:nvSpPr>
          <p:spPr>
            <a:xfrm>
              <a:off x="3008400" y="3381375"/>
              <a:ext cx="6480000" cy="62865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G" sz="2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Prediction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68FA1F7-3941-4D40-B6F2-C4DECBD5B1B6}"/>
                </a:ext>
              </a:extLst>
            </p:cNvPr>
            <p:cNvSpPr/>
            <p:nvPr/>
          </p:nvSpPr>
          <p:spPr>
            <a:xfrm>
              <a:off x="3009352" y="4010025"/>
              <a:ext cx="2160000" cy="62865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G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Linear Regression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C7DD1C7-2EA0-3D4D-8AE4-4789EE778AA6}"/>
                </a:ext>
              </a:extLst>
            </p:cNvPr>
            <p:cNvSpPr/>
            <p:nvPr/>
          </p:nvSpPr>
          <p:spPr>
            <a:xfrm>
              <a:off x="5169352" y="4010024"/>
              <a:ext cx="2160000" cy="62865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G" sz="2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Random Forest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282541D-A940-124C-B3A0-6CD17A743790}"/>
                </a:ext>
              </a:extLst>
            </p:cNvPr>
            <p:cNvSpPr/>
            <p:nvPr/>
          </p:nvSpPr>
          <p:spPr>
            <a:xfrm>
              <a:off x="7328876" y="4010024"/>
              <a:ext cx="2160000" cy="62865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G" sz="2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CNN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F584872-F317-B344-8472-970FF7CE97BA}"/>
                </a:ext>
              </a:extLst>
            </p:cNvPr>
            <p:cNvSpPr/>
            <p:nvPr/>
          </p:nvSpPr>
          <p:spPr>
            <a:xfrm>
              <a:off x="3008400" y="5467350"/>
              <a:ext cx="6480000" cy="89535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G" sz="2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Ensemble Learning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55B100FC-6E5B-C841-9557-161A24EE9EBA}"/>
                </a:ext>
              </a:extLst>
            </p:cNvPr>
            <p:cNvCxnSpPr>
              <a:cxnSpLocks/>
              <a:endCxn id="13" idx="0"/>
            </p:cNvCxnSpPr>
            <p:nvPr/>
          </p:nvCxnSpPr>
          <p:spPr>
            <a:xfrm>
              <a:off x="6248400" y="2552701"/>
              <a:ext cx="0" cy="828674"/>
            </a:xfrm>
            <a:prstGeom prst="straightConnector1">
              <a:avLst/>
            </a:prstGeom>
            <a:ln w="3810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64E99E1B-63CA-9741-932F-F8C4AB3B09BF}"/>
                </a:ext>
              </a:extLst>
            </p:cNvPr>
            <p:cNvCxnSpPr>
              <a:cxnSpLocks/>
            </p:cNvCxnSpPr>
            <p:nvPr/>
          </p:nvCxnSpPr>
          <p:spPr>
            <a:xfrm>
              <a:off x="4047066" y="4638675"/>
              <a:ext cx="0" cy="828674"/>
            </a:xfrm>
            <a:prstGeom prst="straightConnector1">
              <a:avLst/>
            </a:prstGeom>
            <a:ln w="3810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1A7411B1-3E10-F242-91E2-015BB0C20736}"/>
                </a:ext>
              </a:extLst>
            </p:cNvPr>
            <p:cNvCxnSpPr>
              <a:cxnSpLocks/>
            </p:cNvCxnSpPr>
            <p:nvPr/>
          </p:nvCxnSpPr>
          <p:spPr>
            <a:xfrm>
              <a:off x="6248400" y="4638675"/>
              <a:ext cx="0" cy="828674"/>
            </a:xfrm>
            <a:prstGeom prst="straightConnector1">
              <a:avLst/>
            </a:prstGeom>
            <a:ln w="3810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6DDD02F1-4DF2-2D44-8DEE-837283A1DB7C}"/>
                </a:ext>
              </a:extLst>
            </p:cNvPr>
            <p:cNvCxnSpPr>
              <a:cxnSpLocks/>
            </p:cNvCxnSpPr>
            <p:nvPr/>
          </p:nvCxnSpPr>
          <p:spPr>
            <a:xfrm>
              <a:off x="8509000" y="4638675"/>
              <a:ext cx="0" cy="828674"/>
            </a:xfrm>
            <a:prstGeom prst="straightConnector1">
              <a:avLst/>
            </a:prstGeom>
            <a:ln w="3810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4944277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F4D7C81-A3FB-5E4E-BD1D-55F4D427A430}"/>
              </a:ext>
            </a:extLst>
          </p:cNvPr>
          <p:cNvCxnSpPr>
            <a:cxnSpLocks/>
          </p:cNvCxnSpPr>
          <p:nvPr/>
        </p:nvCxnSpPr>
        <p:spPr>
          <a:xfrm flipH="1">
            <a:off x="4687910" y="2176409"/>
            <a:ext cx="738390" cy="57967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C756866-3B46-1943-9FC0-9525D3D3303B}"/>
              </a:ext>
            </a:extLst>
          </p:cNvPr>
          <p:cNvCxnSpPr>
            <a:cxnSpLocks/>
          </p:cNvCxnSpPr>
          <p:nvPr/>
        </p:nvCxnSpPr>
        <p:spPr>
          <a:xfrm>
            <a:off x="7405352" y="2176409"/>
            <a:ext cx="664765" cy="579670"/>
          </a:xfrm>
          <a:prstGeom prst="straightConnector1">
            <a:avLst/>
          </a:prstGeom>
          <a:ln w="381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92980E6-14C0-6645-BA07-13160A355D2B}"/>
              </a:ext>
            </a:extLst>
          </p:cNvPr>
          <p:cNvCxnSpPr>
            <a:cxnSpLocks/>
          </p:cNvCxnSpPr>
          <p:nvPr/>
        </p:nvCxnSpPr>
        <p:spPr>
          <a:xfrm flipH="1">
            <a:off x="3103808" y="3386665"/>
            <a:ext cx="390179" cy="425481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6EDEB7D4-72C0-1D45-B16D-AA5894F7889C}"/>
              </a:ext>
            </a:extLst>
          </p:cNvPr>
          <p:cNvCxnSpPr>
            <a:cxnSpLocks/>
          </p:cNvCxnSpPr>
          <p:nvPr/>
        </p:nvCxnSpPr>
        <p:spPr>
          <a:xfrm flipH="1">
            <a:off x="7841085" y="3386664"/>
            <a:ext cx="390179" cy="425481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3F57F3C-C31E-7D4B-91AB-668C5F5477AF}"/>
              </a:ext>
            </a:extLst>
          </p:cNvPr>
          <p:cNvCxnSpPr>
            <a:cxnSpLocks/>
          </p:cNvCxnSpPr>
          <p:nvPr/>
        </p:nvCxnSpPr>
        <p:spPr>
          <a:xfrm>
            <a:off x="4350916" y="3386664"/>
            <a:ext cx="215367" cy="390183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12937E8-ED90-714E-B5CA-2C503DEE4E20}"/>
              </a:ext>
            </a:extLst>
          </p:cNvPr>
          <p:cNvCxnSpPr>
            <a:cxnSpLocks/>
          </p:cNvCxnSpPr>
          <p:nvPr/>
        </p:nvCxnSpPr>
        <p:spPr>
          <a:xfrm>
            <a:off x="9079085" y="3386663"/>
            <a:ext cx="215367" cy="390183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0575B4E0-2F5A-804D-A48A-6F857777E93B}"/>
              </a:ext>
            </a:extLst>
          </p:cNvPr>
          <p:cNvSpPr/>
          <p:nvPr/>
        </p:nvSpPr>
        <p:spPr>
          <a:xfrm>
            <a:off x="3655133" y="2924282"/>
            <a:ext cx="942625" cy="462385"/>
          </a:xfrm>
          <a:prstGeom prst="roundRect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Train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51681663-BED8-FB4B-8CA7-D102D35457CB}"/>
              </a:ext>
            </a:extLst>
          </p:cNvPr>
          <p:cNvSpPr/>
          <p:nvPr/>
        </p:nvSpPr>
        <p:spPr>
          <a:xfrm>
            <a:off x="3332838" y="2924281"/>
            <a:ext cx="942625" cy="462385"/>
          </a:xfrm>
          <a:prstGeom prst="roundRect">
            <a:avLst/>
          </a:prstGeom>
          <a:solidFill>
            <a:srgbClr val="FB96A5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Test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0461425E-8357-164F-8F4C-6086AF97BBC9}"/>
              </a:ext>
            </a:extLst>
          </p:cNvPr>
          <p:cNvSpPr/>
          <p:nvPr/>
        </p:nvSpPr>
        <p:spPr>
          <a:xfrm>
            <a:off x="8392412" y="2924281"/>
            <a:ext cx="942625" cy="462385"/>
          </a:xfrm>
          <a:prstGeom prst="roundRect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Train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82537F64-65A2-614E-9B94-A95A0812CD1F}"/>
              </a:ext>
            </a:extLst>
          </p:cNvPr>
          <p:cNvSpPr/>
          <p:nvPr/>
        </p:nvSpPr>
        <p:spPr>
          <a:xfrm>
            <a:off x="8070117" y="2924280"/>
            <a:ext cx="942625" cy="462385"/>
          </a:xfrm>
          <a:prstGeom prst="roundRect">
            <a:avLst/>
          </a:prstGeom>
          <a:solidFill>
            <a:srgbClr val="FB96A5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Test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CE973BD0-7CE6-244F-B817-E5E789E41DC3}"/>
              </a:ext>
            </a:extLst>
          </p:cNvPr>
          <p:cNvSpPr/>
          <p:nvPr/>
        </p:nvSpPr>
        <p:spPr>
          <a:xfrm>
            <a:off x="4919407" y="1480713"/>
            <a:ext cx="1386625" cy="695697"/>
          </a:xfrm>
          <a:prstGeom prst="roundRect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Summer Dataset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7CEF66D8-BDDA-314A-AC10-5B0405EF6268}"/>
              </a:ext>
            </a:extLst>
          </p:cNvPr>
          <p:cNvSpPr/>
          <p:nvPr/>
        </p:nvSpPr>
        <p:spPr>
          <a:xfrm>
            <a:off x="6293155" y="1480712"/>
            <a:ext cx="1386625" cy="695697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Winter Dataset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28B6A5-2B53-4E6B-A59C-F6A9806ECE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485"/>
            <a:ext cx="10927080" cy="1325563"/>
          </a:xfrm>
        </p:spPr>
        <p:txBody>
          <a:bodyPr/>
          <a:lstStyle/>
          <a:p>
            <a:pPr algn="ctr"/>
            <a:r>
              <a:rPr lang="en-SG" dirty="0"/>
              <a:t>Dataset Split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234A8CC-6A46-7A42-8AB5-BAC8E6A9D7FA}"/>
              </a:ext>
            </a:extLst>
          </p:cNvPr>
          <p:cNvSpPr/>
          <p:nvPr/>
        </p:nvSpPr>
        <p:spPr>
          <a:xfrm>
            <a:off x="6293155" y="5084800"/>
            <a:ext cx="527529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base">
              <a:buFont typeface="Wingdings" pitchFamily="2" charset="2"/>
              <a:buChar char="q"/>
            </a:pPr>
            <a:r>
              <a:rPr lang="en-SG" sz="2400" dirty="0"/>
              <a:t>Insufficient data for validation set</a:t>
            </a:r>
          </a:p>
          <a:p>
            <a:pPr marL="342900" indent="-342900" fontAlgn="base">
              <a:buFont typeface="Wingdings" pitchFamily="2" charset="2"/>
              <a:buChar char="q"/>
            </a:pPr>
            <a:r>
              <a:rPr lang="en-SG" sz="2400" dirty="0"/>
              <a:t>Use data from latest year to test the goodness of the model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30471F6-3EA3-B041-ACF0-EB67D29B6C14}"/>
              </a:ext>
            </a:extLst>
          </p:cNvPr>
          <p:cNvSpPr/>
          <p:nvPr/>
        </p:nvSpPr>
        <p:spPr>
          <a:xfrm>
            <a:off x="4919407" y="1480712"/>
            <a:ext cx="2764665" cy="69569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Olympic Dataset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4E2AB47-D352-8B4F-9876-B350F343B91F}"/>
              </a:ext>
            </a:extLst>
          </p:cNvPr>
          <p:cNvSpPr/>
          <p:nvPr/>
        </p:nvSpPr>
        <p:spPr>
          <a:xfrm>
            <a:off x="445987" y="5137493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 fontAlgn="base">
              <a:buFont typeface="Wingdings" pitchFamily="2" charset="2"/>
              <a:buChar char="q"/>
            </a:pPr>
            <a:r>
              <a:rPr lang="en-SG" sz="2400" dirty="0"/>
              <a:t>Perform logarithm to “Population” and   “GDP”</a:t>
            </a:r>
          </a:p>
          <a:p>
            <a:pPr marL="800100" lvl="1" indent="-342900" fontAlgn="base">
              <a:buFont typeface="Wingdings" pitchFamily="2" charset="2"/>
              <a:buChar char="§"/>
            </a:pPr>
            <a:r>
              <a:rPr lang="en-SG" sz="2400" dirty="0"/>
              <a:t>To reduce weightage</a:t>
            </a:r>
          </a:p>
        </p:txBody>
      </p:sp>
    </p:spTree>
    <p:extLst>
      <p:ext uri="{BB962C8B-B14F-4D97-AF65-F5344CB8AC3E}">
        <p14:creationId xmlns:p14="http://schemas.microsoft.com/office/powerpoint/2010/main" val="174471239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3.33333E-6 L 0.07044 3.33333E-6 C 0.10182 3.33333E-6 0.14101 0.05023 0.14101 0.0912 L 0.14101 0.18264 " pathEditMode="relative" rAng="0" ptsTypes="AAAA">
                                      <p:cBhvr>
                                        <p:cTn id="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044" y="912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55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55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3.33333E-6 L -0.06433 3.33333E-6 C -0.09401 3.33333E-6 -0.12969 0.05023 -0.12969 0.0912 L -0.12969 0.18264 " pathEditMode="relative" rAng="0" ptsTypes="AAAA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484" y="912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0" presetClass="path" presetSubtype="0" accel="50000" decel="5000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animMotion origin="layout" path="M -2.08333E-7 4.81481E-6 L -0.06901 0.13149 " pathEditMode="relative" rAng="0" ptsTypes="AA">
                                      <p:cBhvr>
                                        <p:cTn id="2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490" y="6551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0" presetClass="path" presetSubtype="0" accel="50000" decel="5000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animMotion origin="layout" path="M 0 0 L 0.05287 0.12384 " pathEditMode="relative" ptsTypes="AA">
                                      <p:cBhvr>
                                        <p:cTn id="3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1" presetID="0" presetClass="path" presetSubtype="0" accel="50000" decel="5000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animMotion origin="layout" path="M -8.33333E-7 -3.7037E-6 L -0.06901 0.13149 " pathEditMode="relative" rAng="0" ptsTypes="AA">
                                      <p:cBhvr>
                                        <p:cTn id="3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451" y="6574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0" presetClass="path" presetSubtype="0" accel="50000" decel="5000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animMotion origin="layout" path="M -3.125E-6 -3.7037E-6 L 0.05287 0.12385 " pathEditMode="relative" rAng="0" ptsTypes="AA">
                                      <p:cBhvr>
                                        <p:cTn id="3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43" y="6181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55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5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5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5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37" presetClass="entr" presetSubtype="0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900" decel="100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37" presetClass="entr" presetSubtype="0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9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9" grpId="1" animBg="1"/>
      <p:bldP spid="20" grpId="0" animBg="1"/>
      <p:bldP spid="20" grpId="1" animBg="1"/>
      <p:bldP spid="22" grpId="0" animBg="1"/>
      <p:bldP spid="22" grpId="1" animBg="1"/>
      <p:bldP spid="23" grpId="0" animBg="1"/>
      <p:bldP spid="23" grpId="1" animBg="1"/>
      <p:bldP spid="9" grpId="0" animBg="1"/>
      <p:bldP spid="14" grpId="0" animBg="1"/>
      <p:bldP spid="5" grpId="0"/>
      <p:bldP spid="4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06A82362-5C81-5644-A317-34283DFED221}"/>
              </a:ext>
            </a:extLst>
          </p:cNvPr>
          <p:cNvSpPr/>
          <p:nvPr/>
        </p:nvSpPr>
        <p:spPr>
          <a:xfrm>
            <a:off x="2856000" y="3228974"/>
            <a:ext cx="6480000" cy="62865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Prediction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F82426D-7A34-F54D-8016-E6D36D475D9A}"/>
              </a:ext>
            </a:extLst>
          </p:cNvPr>
          <p:cNvSpPr/>
          <p:nvPr/>
        </p:nvSpPr>
        <p:spPr>
          <a:xfrm>
            <a:off x="2856952" y="3857624"/>
            <a:ext cx="2160000" cy="628651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Linear Regression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D90AA42-F007-2049-A0CD-968C9CFC08F6}"/>
              </a:ext>
            </a:extLst>
          </p:cNvPr>
          <p:cNvSpPr/>
          <p:nvPr/>
        </p:nvSpPr>
        <p:spPr>
          <a:xfrm>
            <a:off x="5016952" y="3857623"/>
            <a:ext cx="2160000" cy="62865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Random Forest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D0FD110-5396-294A-8E42-792DA709075B}"/>
              </a:ext>
            </a:extLst>
          </p:cNvPr>
          <p:cNvSpPr/>
          <p:nvPr/>
        </p:nvSpPr>
        <p:spPr>
          <a:xfrm>
            <a:off x="7176476" y="3857623"/>
            <a:ext cx="2160000" cy="62865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CNN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88290CB-4E85-6147-B0BC-EF42136E4887}"/>
              </a:ext>
            </a:extLst>
          </p:cNvPr>
          <p:cNvCxnSpPr>
            <a:cxnSpLocks/>
            <a:endCxn id="23" idx="0"/>
          </p:cNvCxnSpPr>
          <p:nvPr/>
        </p:nvCxnSpPr>
        <p:spPr>
          <a:xfrm>
            <a:off x="6096000" y="2400300"/>
            <a:ext cx="0" cy="828674"/>
          </a:xfrm>
          <a:prstGeom prst="straightConnector1">
            <a:avLst/>
          </a:prstGeom>
          <a:ln w="381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8B28B6A5-2B53-4E6B-A59C-F6A9806ECE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485"/>
            <a:ext cx="10927080" cy="1325563"/>
          </a:xfrm>
        </p:spPr>
        <p:txBody>
          <a:bodyPr/>
          <a:lstStyle/>
          <a:p>
            <a:pPr algn="ctr"/>
            <a:r>
              <a:rPr lang="en-SG" dirty="0"/>
              <a:t>Pipeline for Models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C4075EC-26E1-C348-ABC1-4ECD518BEB45}"/>
              </a:ext>
            </a:extLst>
          </p:cNvPr>
          <p:cNvSpPr/>
          <p:nvPr/>
        </p:nvSpPr>
        <p:spPr>
          <a:xfrm>
            <a:off x="4915933" y="1396049"/>
            <a:ext cx="2360133" cy="1004252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Dataset Split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7240FD1-BB71-5D47-8FA1-40796F088668}"/>
              </a:ext>
            </a:extLst>
          </p:cNvPr>
          <p:cNvSpPr/>
          <p:nvPr/>
        </p:nvSpPr>
        <p:spPr>
          <a:xfrm>
            <a:off x="2856000" y="3228975"/>
            <a:ext cx="6480000" cy="6286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Prediction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675B3C3-2238-984F-A7B0-CB7455D7E085}"/>
              </a:ext>
            </a:extLst>
          </p:cNvPr>
          <p:cNvSpPr/>
          <p:nvPr/>
        </p:nvSpPr>
        <p:spPr>
          <a:xfrm>
            <a:off x="2856952" y="3857625"/>
            <a:ext cx="2160000" cy="62865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Linear Regression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117077F-CF2D-D04B-A7CC-0D3B7847D0CA}"/>
              </a:ext>
            </a:extLst>
          </p:cNvPr>
          <p:cNvSpPr/>
          <p:nvPr/>
        </p:nvSpPr>
        <p:spPr>
          <a:xfrm>
            <a:off x="5016952" y="3857624"/>
            <a:ext cx="2160000" cy="62865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Random Forest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12F670C-2A07-4748-AEFA-E0DEE94D9458}"/>
              </a:ext>
            </a:extLst>
          </p:cNvPr>
          <p:cNvSpPr/>
          <p:nvPr/>
        </p:nvSpPr>
        <p:spPr>
          <a:xfrm>
            <a:off x="7176476" y="3857624"/>
            <a:ext cx="2160000" cy="62865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CNN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665E6A6-5557-4346-BB83-22071066A9D6}"/>
              </a:ext>
            </a:extLst>
          </p:cNvPr>
          <p:cNvSpPr/>
          <p:nvPr/>
        </p:nvSpPr>
        <p:spPr>
          <a:xfrm>
            <a:off x="2856000" y="5314950"/>
            <a:ext cx="6480000" cy="8953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Ensemble Learning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558AA19-5B89-4346-9B69-54ACEC896DD2}"/>
              </a:ext>
            </a:extLst>
          </p:cNvPr>
          <p:cNvCxnSpPr>
            <a:cxnSpLocks/>
            <a:stCxn id="9" idx="2"/>
            <a:endCxn id="10" idx="0"/>
          </p:cNvCxnSpPr>
          <p:nvPr/>
        </p:nvCxnSpPr>
        <p:spPr>
          <a:xfrm>
            <a:off x="6096000" y="2400301"/>
            <a:ext cx="0" cy="828674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9C2A819-69F1-4346-8B68-60B991891B64}"/>
              </a:ext>
            </a:extLst>
          </p:cNvPr>
          <p:cNvCxnSpPr>
            <a:cxnSpLocks/>
          </p:cNvCxnSpPr>
          <p:nvPr/>
        </p:nvCxnSpPr>
        <p:spPr>
          <a:xfrm>
            <a:off x="3894666" y="4486275"/>
            <a:ext cx="0" cy="828674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CDAC20E-A0A1-874A-98EA-AAC9D9E8D3C6}"/>
              </a:ext>
            </a:extLst>
          </p:cNvPr>
          <p:cNvCxnSpPr>
            <a:cxnSpLocks/>
          </p:cNvCxnSpPr>
          <p:nvPr/>
        </p:nvCxnSpPr>
        <p:spPr>
          <a:xfrm>
            <a:off x="6096000" y="4486275"/>
            <a:ext cx="0" cy="828674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DE7F8AF-1667-AE40-91D6-3B02E74CB62E}"/>
              </a:ext>
            </a:extLst>
          </p:cNvPr>
          <p:cNvCxnSpPr>
            <a:cxnSpLocks/>
          </p:cNvCxnSpPr>
          <p:nvPr/>
        </p:nvCxnSpPr>
        <p:spPr>
          <a:xfrm>
            <a:off x="8356600" y="4486275"/>
            <a:ext cx="0" cy="828674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441459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8B6A5-2B53-4E6B-A59C-F6A9806ECE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700" y="200830"/>
            <a:ext cx="10927080" cy="1325563"/>
          </a:xfrm>
        </p:spPr>
        <p:txBody>
          <a:bodyPr/>
          <a:lstStyle/>
          <a:p>
            <a:pPr algn="ctr"/>
            <a:r>
              <a:rPr lang="en-SG" dirty="0"/>
              <a:t>Prediction Models</a:t>
            </a:r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8331CCC5-F495-A943-80CD-87E0F60DAEE4}"/>
              </a:ext>
            </a:extLst>
          </p:cNvPr>
          <p:cNvSpPr/>
          <p:nvPr/>
        </p:nvSpPr>
        <p:spPr>
          <a:xfrm>
            <a:off x="4568393" y="1761561"/>
            <a:ext cx="5488576" cy="1296990"/>
          </a:xfrm>
          <a:custGeom>
            <a:avLst/>
            <a:gdLst>
              <a:gd name="connsiteX0" fmla="*/ 216169 w 1296990"/>
              <a:gd name="connsiteY0" fmla="*/ 0 h 5488576"/>
              <a:gd name="connsiteX1" fmla="*/ 1080821 w 1296990"/>
              <a:gd name="connsiteY1" fmla="*/ 0 h 5488576"/>
              <a:gd name="connsiteX2" fmla="*/ 1296990 w 1296990"/>
              <a:gd name="connsiteY2" fmla="*/ 216169 h 5488576"/>
              <a:gd name="connsiteX3" fmla="*/ 1296990 w 1296990"/>
              <a:gd name="connsiteY3" fmla="*/ 5488576 h 5488576"/>
              <a:gd name="connsiteX4" fmla="*/ 1296990 w 1296990"/>
              <a:gd name="connsiteY4" fmla="*/ 5488576 h 5488576"/>
              <a:gd name="connsiteX5" fmla="*/ 0 w 1296990"/>
              <a:gd name="connsiteY5" fmla="*/ 5488576 h 5488576"/>
              <a:gd name="connsiteX6" fmla="*/ 0 w 1296990"/>
              <a:gd name="connsiteY6" fmla="*/ 5488576 h 5488576"/>
              <a:gd name="connsiteX7" fmla="*/ 0 w 1296990"/>
              <a:gd name="connsiteY7" fmla="*/ 216169 h 5488576"/>
              <a:gd name="connsiteX8" fmla="*/ 216169 w 1296990"/>
              <a:gd name="connsiteY8" fmla="*/ 0 h 5488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990" h="5488576">
                <a:moveTo>
                  <a:pt x="1296990" y="914780"/>
                </a:moveTo>
                <a:lnTo>
                  <a:pt x="1296990" y="4573796"/>
                </a:lnTo>
                <a:cubicBezTo>
                  <a:pt x="1296990" y="5079016"/>
                  <a:pt x="1274120" y="5488576"/>
                  <a:pt x="1245908" y="5488576"/>
                </a:cubicBezTo>
                <a:lnTo>
                  <a:pt x="0" y="5488576"/>
                </a:lnTo>
                <a:lnTo>
                  <a:pt x="0" y="5488576"/>
                </a:lnTo>
                <a:lnTo>
                  <a:pt x="0" y="0"/>
                </a:lnTo>
                <a:lnTo>
                  <a:pt x="0" y="0"/>
                </a:lnTo>
                <a:lnTo>
                  <a:pt x="1245908" y="0"/>
                </a:lnTo>
                <a:cubicBezTo>
                  <a:pt x="1274120" y="0"/>
                  <a:pt x="1296990" y="409560"/>
                  <a:pt x="1296990" y="914780"/>
                </a:cubicBezTo>
                <a:close/>
              </a:path>
            </a:pathLst>
          </a:custGeom>
        </p:spPr>
        <p:style>
          <a:lnRef idx="2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87630" tIns="107129" rIns="150944" bIns="107129" numCol="1" spcCol="1270" anchor="ctr" anchorCtr="0">
            <a:noAutofit/>
          </a:bodyPr>
          <a:lstStyle/>
          <a:p>
            <a:pPr marL="228600" lvl="1" indent="-228600" algn="l" defTabSz="10223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 typeface="Arial" panose="020B0604020202020204" pitchFamily="34" charset="0"/>
              <a:buChar char="•"/>
            </a:pPr>
            <a:r>
              <a:rPr lang="en-SG" sz="2300" b="0" i="0" u="none" kern="1200" dirty="0"/>
              <a:t>Apply linear regression to every country</a:t>
            </a:r>
            <a:endParaRPr lang="en-US" sz="2300" kern="1200" dirty="0"/>
          </a:p>
          <a:p>
            <a:pPr marL="228600" lvl="1" indent="-228600" algn="l" defTabSz="10223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 typeface="Arial" panose="020B0604020202020204" pitchFamily="34" charset="0"/>
              <a:buChar char="•"/>
            </a:pPr>
            <a:r>
              <a:rPr lang="en-SG" sz="2300" b="0" i="0" u="none" kern="1200" dirty="0"/>
              <a:t>Combine all the results together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71CD80E8-5582-1942-BAB7-2F9E6AC4A3D6}"/>
              </a:ext>
            </a:extLst>
          </p:cNvPr>
          <p:cNvSpPr/>
          <p:nvPr/>
        </p:nvSpPr>
        <p:spPr>
          <a:xfrm>
            <a:off x="1158240" y="1599436"/>
            <a:ext cx="3410154" cy="1621237"/>
          </a:xfrm>
          <a:custGeom>
            <a:avLst/>
            <a:gdLst>
              <a:gd name="connsiteX0" fmla="*/ 0 w 3087324"/>
              <a:gd name="connsiteY0" fmla="*/ 270212 h 1621237"/>
              <a:gd name="connsiteX1" fmla="*/ 270212 w 3087324"/>
              <a:gd name="connsiteY1" fmla="*/ 0 h 1621237"/>
              <a:gd name="connsiteX2" fmla="*/ 2817112 w 3087324"/>
              <a:gd name="connsiteY2" fmla="*/ 0 h 1621237"/>
              <a:gd name="connsiteX3" fmla="*/ 3087324 w 3087324"/>
              <a:gd name="connsiteY3" fmla="*/ 270212 h 1621237"/>
              <a:gd name="connsiteX4" fmla="*/ 3087324 w 3087324"/>
              <a:gd name="connsiteY4" fmla="*/ 1351025 h 1621237"/>
              <a:gd name="connsiteX5" fmla="*/ 2817112 w 3087324"/>
              <a:gd name="connsiteY5" fmla="*/ 1621237 h 1621237"/>
              <a:gd name="connsiteX6" fmla="*/ 270212 w 3087324"/>
              <a:gd name="connsiteY6" fmla="*/ 1621237 h 1621237"/>
              <a:gd name="connsiteX7" fmla="*/ 0 w 3087324"/>
              <a:gd name="connsiteY7" fmla="*/ 1351025 h 1621237"/>
              <a:gd name="connsiteX8" fmla="*/ 0 w 3087324"/>
              <a:gd name="connsiteY8" fmla="*/ 270212 h 1621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87324" h="1621237">
                <a:moveTo>
                  <a:pt x="0" y="270212"/>
                </a:moveTo>
                <a:cubicBezTo>
                  <a:pt x="0" y="120978"/>
                  <a:pt x="120978" y="0"/>
                  <a:pt x="270212" y="0"/>
                </a:cubicBezTo>
                <a:lnTo>
                  <a:pt x="2817112" y="0"/>
                </a:lnTo>
                <a:cubicBezTo>
                  <a:pt x="2966346" y="0"/>
                  <a:pt x="3087324" y="120978"/>
                  <a:pt x="3087324" y="270212"/>
                </a:cubicBezTo>
                <a:lnTo>
                  <a:pt x="3087324" y="1351025"/>
                </a:lnTo>
                <a:cubicBezTo>
                  <a:pt x="3087324" y="1500259"/>
                  <a:pt x="2966346" y="1621237"/>
                  <a:pt x="2817112" y="1621237"/>
                </a:cubicBezTo>
                <a:lnTo>
                  <a:pt x="270212" y="1621237"/>
                </a:lnTo>
                <a:cubicBezTo>
                  <a:pt x="120978" y="1621237"/>
                  <a:pt x="0" y="1500259"/>
                  <a:pt x="0" y="1351025"/>
                </a:cubicBezTo>
                <a:lnTo>
                  <a:pt x="0" y="270212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2972" tIns="161057" rIns="242972" bIns="161057" numCol="1" spcCol="1270" anchor="ctr" anchorCtr="0">
            <a:noAutofit/>
          </a:bodyPr>
          <a:lstStyle/>
          <a:p>
            <a:pPr marL="0" lvl="0" indent="0" algn="ctr" defTabSz="1911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SG" sz="3000" b="1" kern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Multivariate Linear Regression</a:t>
            </a:r>
            <a:endParaRPr lang="en-US" sz="3000" b="1" kern="1200" dirty="0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819F7259-DF0A-B341-B082-6686B971DC54}"/>
              </a:ext>
            </a:extLst>
          </p:cNvPr>
          <p:cNvSpPr/>
          <p:nvPr/>
        </p:nvSpPr>
        <p:spPr>
          <a:xfrm>
            <a:off x="4568393" y="3463860"/>
            <a:ext cx="5488576" cy="1296990"/>
          </a:xfrm>
          <a:custGeom>
            <a:avLst/>
            <a:gdLst>
              <a:gd name="connsiteX0" fmla="*/ 216169 w 1296990"/>
              <a:gd name="connsiteY0" fmla="*/ 0 h 5488576"/>
              <a:gd name="connsiteX1" fmla="*/ 1080821 w 1296990"/>
              <a:gd name="connsiteY1" fmla="*/ 0 h 5488576"/>
              <a:gd name="connsiteX2" fmla="*/ 1296990 w 1296990"/>
              <a:gd name="connsiteY2" fmla="*/ 216169 h 5488576"/>
              <a:gd name="connsiteX3" fmla="*/ 1296990 w 1296990"/>
              <a:gd name="connsiteY3" fmla="*/ 5488576 h 5488576"/>
              <a:gd name="connsiteX4" fmla="*/ 1296990 w 1296990"/>
              <a:gd name="connsiteY4" fmla="*/ 5488576 h 5488576"/>
              <a:gd name="connsiteX5" fmla="*/ 0 w 1296990"/>
              <a:gd name="connsiteY5" fmla="*/ 5488576 h 5488576"/>
              <a:gd name="connsiteX6" fmla="*/ 0 w 1296990"/>
              <a:gd name="connsiteY6" fmla="*/ 5488576 h 5488576"/>
              <a:gd name="connsiteX7" fmla="*/ 0 w 1296990"/>
              <a:gd name="connsiteY7" fmla="*/ 216169 h 5488576"/>
              <a:gd name="connsiteX8" fmla="*/ 216169 w 1296990"/>
              <a:gd name="connsiteY8" fmla="*/ 0 h 5488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990" h="5488576">
                <a:moveTo>
                  <a:pt x="1296990" y="914780"/>
                </a:moveTo>
                <a:lnTo>
                  <a:pt x="1296990" y="4573796"/>
                </a:lnTo>
                <a:cubicBezTo>
                  <a:pt x="1296990" y="5079016"/>
                  <a:pt x="1274120" y="5488576"/>
                  <a:pt x="1245908" y="5488576"/>
                </a:cubicBezTo>
                <a:lnTo>
                  <a:pt x="0" y="5488576"/>
                </a:lnTo>
                <a:lnTo>
                  <a:pt x="0" y="5488576"/>
                </a:lnTo>
                <a:lnTo>
                  <a:pt x="0" y="0"/>
                </a:lnTo>
                <a:lnTo>
                  <a:pt x="0" y="0"/>
                </a:lnTo>
                <a:lnTo>
                  <a:pt x="1245908" y="0"/>
                </a:lnTo>
                <a:cubicBezTo>
                  <a:pt x="1274120" y="0"/>
                  <a:pt x="1296990" y="409560"/>
                  <a:pt x="1296990" y="914780"/>
                </a:cubicBezTo>
                <a:close/>
              </a:path>
            </a:pathLst>
          </a:custGeom>
        </p:spPr>
        <p:style>
          <a:lnRef idx="2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87630" tIns="107129" rIns="150944" bIns="107129" numCol="1" spcCol="1270" anchor="ctr" anchorCtr="0">
            <a:noAutofit/>
          </a:bodyPr>
          <a:lstStyle/>
          <a:p>
            <a:pPr marL="228600" lvl="1" indent="-228600" algn="l" defTabSz="10223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 typeface="Arial" panose="020B0604020202020204" pitchFamily="34" charset="0"/>
              <a:buChar char="•"/>
            </a:pPr>
            <a:r>
              <a:rPr lang="en-SG" sz="2300" b="0" i="0" u="none" kern="1200" dirty="0"/>
              <a:t>Apply random forest model to every country</a:t>
            </a:r>
            <a:endParaRPr lang="en-US" sz="2300" kern="1200" dirty="0"/>
          </a:p>
          <a:p>
            <a:pPr marL="228600" lvl="1" indent="-228600" algn="l" defTabSz="10223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 typeface="Arial" panose="020B0604020202020204" pitchFamily="34" charset="0"/>
              <a:buChar char="•"/>
            </a:pPr>
            <a:r>
              <a:rPr lang="en-SG" sz="2300" b="0" i="0" u="none" kern="1200" dirty="0"/>
              <a:t>Combine all the results together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DC406E09-B553-C04D-8B6F-1EA0853B3C94}"/>
              </a:ext>
            </a:extLst>
          </p:cNvPr>
          <p:cNvSpPr/>
          <p:nvPr/>
        </p:nvSpPr>
        <p:spPr>
          <a:xfrm>
            <a:off x="1158240" y="3301736"/>
            <a:ext cx="3410154" cy="1621237"/>
          </a:xfrm>
          <a:custGeom>
            <a:avLst/>
            <a:gdLst>
              <a:gd name="connsiteX0" fmla="*/ 0 w 3087324"/>
              <a:gd name="connsiteY0" fmla="*/ 270212 h 1621237"/>
              <a:gd name="connsiteX1" fmla="*/ 270212 w 3087324"/>
              <a:gd name="connsiteY1" fmla="*/ 0 h 1621237"/>
              <a:gd name="connsiteX2" fmla="*/ 2817112 w 3087324"/>
              <a:gd name="connsiteY2" fmla="*/ 0 h 1621237"/>
              <a:gd name="connsiteX3" fmla="*/ 3087324 w 3087324"/>
              <a:gd name="connsiteY3" fmla="*/ 270212 h 1621237"/>
              <a:gd name="connsiteX4" fmla="*/ 3087324 w 3087324"/>
              <a:gd name="connsiteY4" fmla="*/ 1351025 h 1621237"/>
              <a:gd name="connsiteX5" fmla="*/ 2817112 w 3087324"/>
              <a:gd name="connsiteY5" fmla="*/ 1621237 h 1621237"/>
              <a:gd name="connsiteX6" fmla="*/ 270212 w 3087324"/>
              <a:gd name="connsiteY6" fmla="*/ 1621237 h 1621237"/>
              <a:gd name="connsiteX7" fmla="*/ 0 w 3087324"/>
              <a:gd name="connsiteY7" fmla="*/ 1351025 h 1621237"/>
              <a:gd name="connsiteX8" fmla="*/ 0 w 3087324"/>
              <a:gd name="connsiteY8" fmla="*/ 270212 h 1621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87324" h="1621237">
                <a:moveTo>
                  <a:pt x="0" y="270212"/>
                </a:moveTo>
                <a:cubicBezTo>
                  <a:pt x="0" y="120978"/>
                  <a:pt x="120978" y="0"/>
                  <a:pt x="270212" y="0"/>
                </a:cubicBezTo>
                <a:lnTo>
                  <a:pt x="2817112" y="0"/>
                </a:lnTo>
                <a:cubicBezTo>
                  <a:pt x="2966346" y="0"/>
                  <a:pt x="3087324" y="120978"/>
                  <a:pt x="3087324" y="270212"/>
                </a:cubicBezTo>
                <a:lnTo>
                  <a:pt x="3087324" y="1351025"/>
                </a:lnTo>
                <a:cubicBezTo>
                  <a:pt x="3087324" y="1500259"/>
                  <a:pt x="2966346" y="1621237"/>
                  <a:pt x="2817112" y="1621237"/>
                </a:cubicBezTo>
                <a:lnTo>
                  <a:pt x="270212" y="1621237"/>
                </a:lnTo>
                <a:cubicBezTo>
                  <a:pt x="120978" y="1621237"/>
                  <a:pt x="0" y="1500259"/>
                  <a:pt x="0" y="1351025"/>
                </a:cubicBezTo>
                <a:lnTo>
                  <a:pt x="0" y="270212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2972" tIns="161057" rIns="242972" bIns="161057" numCol="1" spcCol="1270" anchor="ctr" anchorCtr="0">
            <a:noAutofit/>
          </a:bodyPr>
          <a:lstStyle/>
          <a:p>
            <a:pPr marL="0" lvl="0" indent="0" algn="ctr" defTabSz="1911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SG" sz="3000" b="1" kern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Random Decision Forest</a:t>
            </a:r>
            <a:endParaRPr lang="en-US" sz="3000" kern="1200" dirty="0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C91BB93A-0B07-754E-8792-FD61270170E4}"/>
              </a:ext>
            </a:extLst>
          </p:cNvPr>
          <p:cNvSpPr/>
          <p:nvPr/>
        </p:nvSpPr>
        <p:spPr>
          <a:xfrm>
            <a:off x="4568393" y="5166159"/>
            <a:ext cx="5488576" cy="1296990"/>
          </a:xfrm>
          <a:custGeom>
            <a:avLst/>
            <a:gdLst>
              <a:gd name="connsiteX0" fmla="*/ 216169 w 1296990"/>
              <a:gd name="connsiteY0" fmla="*/ 0 h 5488576"/>
              <a:gd name="connsiteX1" fmla="*/ 1080821 w 1296990"/>
              <a:gd name="connsiteY1" fmla="*/ 0 h 5488576"/>
              <a:gd name="connsiteX2" fmla="*/ 1296990 w 1296990"/>
              <a:gd name="connsiteY2" fmla="*/ 216169 h 5488576"/>
              <a:gd name="connsiteX3" fmla="*/ 1296990 w 1296990"/>
              <a:gd name="connsiteY3" fmla="*/ 5488576 h 5488576"/>
              <a:gd name="connsiteX4" fmla="*/ 1296990 w 1296990"/>
              <a:gd name="connsiteY4" fmla="*/ 5488576 h 5488576"/>
              <a:gd name="connsiteX5" fmla="*/ 0 w 1296990"/>
              <a:gd name="connsiteY5" fmla="*/ 5488576 h 5488576"/>
              <a:gd name="connsiteX6" fmla="*/ 0 w 1296990"/>
              <a:gd name="connsiteY6" fmla="*/ 5488576 h 5488576"/>
              <a:gd name="connsiteX7" fmla="*/ 0 w 1296990"/>
              <a:gd name="connsiteY7" fmla="*/ 216169 h 5488576"/>
              <a:gd name="connsiteX8" fmla="*/ 216169 w 1296990"/>
              <a:gd name="connsiteY8" fmla="*/ 0 h 5488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990" h="5488576">
                <a:moveTo>
                  <a:pt x="1296990" y="914780"/>
                </a:moveTo>
                <a:lnTo>
                  <a:pt x="1296990" y="4573796"/>
                </a:lnTo>
                <a:cubicBezTo>
                  <a:pt x="1296990" y="5079016"/>
                  <a:pt x="1274120" y="5488576"/>
                  <a:pt x="1245908" y="5488576"/>
                </a:cubicBezTo>
                <a:lnTo>
                  <a:pt x="0" y="5488576"/>
                </a:lnTo>
                <a:lnTo>
                  <a:pt x="0" y="5488576"/>
                </a:lnTo>
                <a:lnTo>
                  <a:pt x="0" y="0"/>
                </a:lnTo>
                <a:lnTo>
                  <a:pt x="0" y="0"/>
                </a:lnTo>
                <a:lnTo>
                  <a:pt x="1245908" y="0"/>
                </a:lnTo>
                <a:cubicBezTo>
                  <a:pt x="1274120" y="0"/>
                  <a:pt x="1296990" y="409560"/>
                  <a:pt x="1296990" y="914780"/>
                </a:cubicBezTo>
                <a:close/>
              </a:path>
            </a:pathLst>
          </a:custGeom>
        </p:spPr>
        <p:style>
          <a:lnRef idx="2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87630" tIns="107129" rIns="150944" bIns="107129" numCol="1" spcCol="1270" anchor="ctr" anchorCtr="0">
            <a:noAutofit/>
          </a:bodyPr>
          <a:lstStyle/>
          <a:p>
            <a:pPr marL="228600" lvl="1" indent="-228600" algn="l" defTabSz="10223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 typeface="Arial" panose="020B0604020202020204" pitchFamily="34" charset="0"/>
              <a:buChar char="•"/>
            </a:pPr>
            <a:r>
              <a:rPr lang="en-SG" sz="2300" b="0" i="0" u="none" kern="1200" dirty="0"/>
              <a:t>Fully-connected layers + dropout</a:t>
            </a:r>
            <a:endParaRPr lang="en-US" sz="2300" kern="1200" dirty="0"/>
          </a:p>
          <a:p>
            <a:pPr marL="228600" lvl="1" indent="-228600" algn="l" defTabSz="10223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 typeface="Arial" panose="020B0604020202020204" pitchFamily="34" charset="0"/>
              <a:buChar char="•"/>
            </a:pPr>
            <a:r>
              <a:rPr lang="en-SG" sz="2300" b="0" i="0" u="none" kern="1200" dirty="0"/>
              <a:t>Adjust the hyperparameter</a:t>
            </a:r>
          </a:p>
          <a:p>
            <a:pPr marL="228600" lvl="1" indent="-228600" algn="l" defTabSz="10223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 typeface="Arial" panose="020B0604020202020204" pitchFamily="34" charset="0"/>
              <a:buChar char="•"/>
            </a:pPr>
            <a:r>
              <a:rPr lang="en-SG" sz="2300" b="0" i="0" u="none" kern="1200" dirty="0"/>
              <a:t>Apply the model to the whole dataset</a:t>
            </a: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1C5D0154-5832-1A41-BCC5-7C52591BA496}"/>
              </a:ext>
            </a:extLst>
          </p:cNvPr>
          <p:cNvSpPr/>
          <p:nvPr/>
        </p:nvSpPr>
        <p:spPr>
          <a:xfrm>
            <a:off x="1158240" y="5004035"/>
            <a:ext cx="3410154" cy="1621237"/>
          </a:xfrm>
          <a:custGeom>
            <a:avLst/>
            <a:gdLst>
              <a:gd name="connsiteX0" fmla="*/ 0 w 3087324"/>
              <a:gd name="connsiteY0" fmla="*/ 270212 h 1621237"/>
              <a:gd name="connsiteX1" fmla="*/ 270212 w 3087324"/>
              <a:gd name="connsiteY1" fmla="*/ 0 h 1621237"/>
              <a:gd name="connsiteX2" fmla="*/ 2817112 w 3087324"/>
              <a:gd name="connsiteY2" fmla="*/ 0 h 1621237"/>
              <a:gd name="connsiteX3" fmla="*/ 3087324 w 3087324"/>
              <a:gd name="connsiteY3" fmla="*/ 270212 h 1621237"/>
              <a:gd name="connsiteX4" fmla="*/ 3087324 w 3087324"/>
              <a:gd name="connsiteY4" fmla="*/ 1351025 h 1621237"/>
              <a:gd name="connsiteX5" fmla="*/ 2817112 w 3087324"/>
              <a:gd name="connsiteY5" fmla="*/ 1621237 h 1621237"/>
              <a:gd name="connsiteX6" fmla="*/ 270212 w 3087324"/>
              <a:gd name="connsiteY6" fmla="*/ 1621237 h 1621237"/>
              <a:gd name="connsiteX7" fmla="*/ 0 w 3087324"/>
              <a:gd name="connsiteY7" fmla="*/ 1351025 h 1621237"/>
              <a:gd name="connsiteX8" fmla="*/ 0 w 3087324"/>
              <a:gd name="connsiteY8" fmla="*/ 270212 h 1621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87324" h="1621237">
                <a:moveTo>
                  <a:pt x="0" y="270212"/>
                </a:moveTo>
                <a:cubicBezTo>
                  <a:pt x="0" y="120978"/>
                  <a:pt x="120978" y="0"/>
                  <a:pt x="270212" y="0"/>
                </a:cubicBezTo>
                <a:lnTo>
                  <a:pt x="2817112" y="0"/>
                </a:lnTo>
                <a:cubicBezTo>
                  <a:pt x="2966346" y="0"/>
                  <a:pt x="3087324" y="120978"/>
                  <a:pt x="3087324" y="270212"/>
                </a:cubicBezTo>
                <a:lnTo>
                  <a:pt x="3087324" y="1351025"/>
                </a:lnTo>
                <a:cubicBezTo>
                  <a:pt x="3087324" y="1500259"/>
                  <a:pt x="2966346" y="1621237"/>
                  <a:pt x="2817112" y="1621237"/>
                </a:cubicBezTo>
                <a:lnTo>
                  <a:pt x="270212" y="1621237"/>
                </a:lnTo>
                <a:cubicBezTo>
                  <a:pt x="120978" y="1621237"/>
                  <a:pt x="0" y="1500259"/>
                  <a:pt x="0" y="1351025"/>
                </a:cubicBezTo>
                <a:lnTo>
                  <a:pt x="0" y="270212"/>
                </a:ln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2972" tIns="161057" rIns="242972" bIns="161057" numCol="1" spcCol="1270" anchor="ctr" anchorCtr="0">
            <a:noAutofit/>
          </a:bodyPr>
          <a:lstStyle/>
          <a:p>
            <a:pPr marL="0" lvl="0" indent="0" algn="ctr" defTabSz="1911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SG" sz="3000" b="1" kern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Convolutional Neural Network (CNN)</a:t>
            </a:r>
            <a:endParaRPr lang="en-US" sz="3000" b="1" kern="1200" dirty="0"/>
          </a:p>
        </p:txBody>
      </p:sp>
    </p:spTree>
    <p:extLst>
      <p:ext uri="{BB962C8B-B14F-4D97-AF65-F5344CB8AC3E}">
        <p14:creationId xmlns:p14="http://schemas.microsoft.com/office/powerpoint/2010/main" val="419860037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1" grpId="0" animBg="1"/>
      <p:bldP spid="12" grpId="0" animBg="1"/>
      <p:bldP spid="13" grpId="0" animBg="1"/>
      <p:bldP spid="1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8B6A5-2B53-4E6B-A59C-F6A9806ECE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485"/>
            <a:ext cx="10927080" cy="1325563"/>
          </a:xfrm>
        </p:spPr>
        <p:txBody>
          <a:bodyPr/>
          <a:lstStyle/>
          <a:p>
            <a:pPr algn="ctr"/>
            <a:r>
              <a:rPr lang="en-SG" dirty="0"/>
              <a:t>Outcome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92BAEAA6-699A-6742-B1FE-3328B830B9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9387445"/>
              </p:ext>
            </p:extLst>
          </p:nvPr>
        </p:nvGraphicFramePr>
        <p:xfrm>
          <a:off x="1098676" y="1705141"/>
          <a:ext cx="10406128" cy="4772929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601532">
                  <a:extLst>
                    <a:ext uri="{9D8B030D-6E8A-4147-A177-3AD203B41FA5}">
                      <a16:colId xmlns:a16="http://schemas.microsoft.com/office/drawing/2014/main" val="766408675"/>
                    </a:ext>
                  </a:extLst>
                </a:gridCol>
                <a:gridCol w="2601532">
                  <a:extLst>
                    <a:ext uri="{9D8B030D-6E8A-4147-A177-3AD203B41FA5}">
                      <a16:colId xmlns:a16="http://schemas.microsoft.com/office/drawing/2014/main" val="2120782015"/>
                    </a:ext>
                  </a:extLst>
                </a:gridCol>
                <a:gridCol w="2601532">
                  <a:extLst>
                    <a:ext uri="{9D8B030D-6E8A-4147-A177-3AD203B41FA5}">
                      <a16:colId xmlns:a16="http://schemas.microsoft.com/office/drawing/2014/main" val="3405605543"/>
                    </a:ext>
                  </a:extLst>
                </a:gridCol>
                <a:gridCol w="2601532">
                  <a:extLst>
                    <a:ext uri="{9D8B030D-6E8A-4147-A177-3AD203B41FA5}">
                      <a16:colId xmlns:a16="http://schemas.microsoft.com/office/drawing/2014/main" val="3409898508"/>
                    </a:ext>
                  </a:extLst>
                </a:gridCol>
              </a:tblGrid>
              <a:tr h="681847">
                <a:tc>
                  <a:txBody>
                    <a:bodyPr/>
                    <a:lstStyle/>
                    <a:p>
                      <a:r>
                        <a:rPr lang="en-GB" sz="2400" dirty="0"/>
                        <a:t>Prediction Models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dirty="0"/>
                        <a:t>Season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dirty="0"/>
                        <a:t>R</a:t>
                      </a:r>
                      <a:r>
                        <a:rPr lang="en-GB" sz="2400" baseline="30000" dirty="0"/>
                        <a:t>2</a:t>
                      </a:r>
                      <a:endParaRPr lang="en-GB" sz="2400" dirty="0"/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dirty="0"/>
                        <a:t>MSE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3775074"/>
                  </a:ext>
                </a:extLst>
              </a:tr>
              <a:tr h="681847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2400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Linear Regression</a:t>
                      </a:r>
                    </a:p>
                    <a:p>
                      <a:endParaRPr lang="en-GB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Summer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400" dirty="0">
                          <a:solidFill>
                            <a:srgbClr val="00450F"/>
                          </a:solidFill>
                        </a:rPr>
                        <a:t>0.97668208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400" dirty="0">
                          <a:solidFill>
                            <a:srgbClr val="00450F"/>
                          </a:solidFill>
                        </a:rPr>
                        <a:t>20.57142857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5636662"/>
                  </a:ext>
                </a:extLst>
              </a:tr>
              <a:tr h="681847"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Winter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400" dirty="0">
                          <a:solidFill>
                            <a:schemeClr val="tx1"/>
                          </a:solidFill>
                        </a:rPr>
                        <a:t>0.98596928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400" dirty="0">
                          <a:solidFill>
                            <a:schemeClr val="tx1"/>
                          </a:solidFill>
                        </a:rPr>
                        <a:t>03.93589743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7483950"/>
                  </a:ext>
                </a:extLst>
              </a:tr>
              <a:tr h="681847">
                <a:tc rowSpan="2">
                  <a:txBody>
                    <a:bodyPr/>
                    <a:lstStyle/>
                    <a:p>
                      <a:r>
                        <a:rPr lang="en-SG" sz="2400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Random Forest</a:t>
                      </a:r>
                      <a:endParaRPr lang="en-GB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Summer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400" dirty="0">
                          <a:solidFill>
                            <a:srgbClr val="00450F"/>
                          </a:solidFill>
                        </a:rPr>
                        <a:t>0.98382429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400" dirty="0">
                          <a:solidFill>
                            <a:srgbClr val="00450F"/>
                          </a:solidFill>
                        </a:rPr>
                        <a:t>14.50510204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5145370"/>
                  </a:ext>
                </a:extLst>
              </a:tr>
              <a:tr h="681847"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Winter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400" dirty="0">
                          <a:solidFill>
                            <a:schemeClr val="tx1"/>
                          </a:solidFill>
                        </a:rPr>
                        <a:t>0.98094705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400" dirty="0">
                          <a:solidFill>
                            <a:schemeClr val="tx1"/>
                          </a:solidFill>
                        </a:rPr>
                        <a:t>05.69230769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7111426"/>
                  </a:ext>
                </a:extLst>
              </a:tr>
              <a:tr h="681847">
                <a:tc rowSpan="2">
                  <a:txBody>
                    <a:bodyPr/>
                    <a:lstStyle/>
                    <a:p>
                      <a:r>
                        <a:rPr lang="en-SG" sz="2400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CNN</a:t>
                      </a:r>
                      <a:endParaRPr lang="en-GB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Summer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400" dirty="0">
                          <a:solidFill>
                            <a:srgbClr val="00450F"/>
                          </a:solidFill>
                        </a:rPr>
                        <a:t>0.82793978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400" dirty="0">
                          <a:solidFill>
                            <a:srgbClr val="00450F"/>
                          </a:solidFill>
                        </a:rPr>
                        <a:t>151.80612244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1595826"/>
                  </a:ext>
                </a:extLst>
              </a:tr>
              <a:tr h="681847"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Winter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400" dirty="0">
                          <a:solidFill>
                            <a:schemeClr val="tx1"/>
                          </a:solidFill>
                        </a:rPr>
                        <a:t>0.66291537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400" dirty="0">
                          <a:solidFill>
                            <a:schemeClr val="tx1"/>
                          </a:solidFill>
                        </a:rPr>
                        <a:t>96.96153846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94048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63D6087-BBE6-4675-B13F-F21DDEB30E17}"/>
                  </a:ext>
                </a:extLst>
              </p:cNvPr>
              <p:cNvSpPr txBox="1"/>
              <p:nvPr/>
            </p:nvSpPr>
            <p:spPr>
              <a:xfrm>
                <a:off x="2072640" y="2890520"/>
                <a:ext cx="477695" cy="6614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sz="4000" i="1" smtClean="0">
                          <a:solidFill>
                            <a:schemeClr val="accent5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√</m:t>
                      </m:r>
                    </m:oMath>
                  </m:oMathPara>
                </a14:m>
                <a:endParaRPr lang="en-SG" sz="4000" dirty="0">
                  <a:solidFill>
                    <a:schemeClr val="accent5">
                      <a:lumMod val="40000"/>
                      <a:lumOff val="6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63D6087-BBE6-4675-B13F-F21DDEB30E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2640" y="2890520"/>
                <a:ext cx="477695" cy="66146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1D7777C-271D-4666-9818-65C04AB9EA6B}"/>
                  </a:ext>
                </a:extLst>
              </p:cNvPr>
              <p:cNvSpPr txBox="1"/>
              <p:nvPr/>
            </p:nvSpPr>
            <p:spPr>
              <a:xfrm>
                <a:off x="2072639" y="4262120"/>
                <a:ext cx="477695" cy="6614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sz="4000" i="1" smtClean="0">
                          <a:solidFill>
                            <a:schemeClr val="accent5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√</m:t>
                      </m:r>
                    </m:oMath>
                  </m:oMathPara>
                </a14:m>
                <a:endParaRPr lang="en-SG" sz="4000" dirty="0">
                  <a:solidFill>
                    <a:schemeClr val="accent5">
                      <a:lumMod val="40000"/>
                      <a:lumOff val="6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1D7777C-271D-4666-9818-65C04AB9EA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2639" y="4262120"/>
                <a:ext cx="477695" cy="66146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23AA8743-D584-4100-A2A5-1A82C0A8C919}"/>
              </a:ext>
            </a:extLst>
          </p:cNvPr>
          <p:cNvSpPr txBox="1"/>
          <p:nvPr/>
        </p:nvSpPr>
        <p:spPr>
          <a:xfrm>
            <a:off x="1209040" y="772183"/>
            <a:ext cx="272914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b="1" dirty="0">
                <a:solidFill>
                  <a:schemeClr val="accent5"/>
                </a:solidFill>
              </a:rPr>
              <a:t>High Explained Variance &amp;</a:t>
            </a:r>
          </a:p>
          <a:p>
            <a:r>
              <a:rPr lang="en-SG" b="1" dirty="0">
                <a:solidFill>
                  <a:schemeClr val="accent5"/>
                </a:solidFill>
              </a:rPr>
              <a:t>Low Mean Squared Error</a:t>
            </a:r>
          </a:p>
          <a:p>
            <a:r>
              <a:rPr lang="en-SG" b="1" dirty="0">
                <a:solidFill>
                  <a:schemeClr val="accent5"/>
                </a:solidFill>
                <a:sym typeface="Wingdings" panose="05000000000000000000" pitchFamily="2" charset="2"/>
              </a:rPr>
              <a:t> Good Model</a:t>
            </a:r>
            <a:endParaRPr lang="en-SG" b="1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125466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icture containing water&#10;&#10;Description generated with high confidence">
            <a:extLst>
              <a:ext uri="{FF2B5EF4-FFF2-40B4-BE49-F238E27FC236}">
                <a16:creationId xmlns:a16="http://schemas.microsoft.com/office/drawing/2014/main" id="{C59DEF4A-D751-4C57-95CA-57853BA089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9932" y="980710"/>
            <a:ext cx="8082531" cy="4021058"/>
          </a:xfrm>
          <a:prstGeom prst="rect">
            <a:avLst/>
          </a:prstGeom>
        </p:spPr>
      </p:pic>
      <p:sp>
        <p:nvSpPr>
          <p:cNvPr id="21" name="Down Arrow 7">
            <a:extLst>
              <a:ext uri="{FF2B5EF4-FFF2-40B4-BE49-F238E27FC236}">
                <a16:creationId xmlns:a16="http://schemas.microsoft.com/office/drawing/2014/main" id="{73DE2CFE-42F2-48F0-8706-5264E012B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288521" y="381403"/>
            <a:ext cx="2200313" cy="3342508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EF3BA842-19B2-4079-A0CB-3DB6C2714F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6952" y="1158388"/>
            <a:ext cx="2669406" cy="1781175"/>
          </a:xfrm>
        </p:spPr>
        <p:txBody>
          <a:bodyPr>
            <a:normAutofit/>
          </a:bodyPr>
          <a:lstStyle/>
          <a:p>
            <a:r>
              <a:rPr lang="en-SG" sz="3200" dirty="0">
                <a:solidFill>
                  <a:srgbClr val="FFFFFF"/>
                </a:solidFill>
              </a:rPr>
              <a:t>Multivariate Linear Regression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64B69541-B3FD-4A84-91E8-FC1B5F3463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7423" y="3358702"/>
            <a:ext cx="2669407" cy="2427333"/>
          </a:xfrm>
        </p:spPr>
        <p:txBody>
          <a:bodyPr>
            <a:noAutofit/>
          </a:bodyPr>
          <a:lstStyle/>
          <a:p>
            <a:r>
              <a:rPr lang="en-US" sz="1800" dirty="0"/>
              <a:t>Plotted </a:t>
            </a:r>
            <a:r>
              <a:rPr lang="en-US" sz="1800" b="1" dirty="0"/>
              <a:t>predicted</a:t>
            </a:r>
            <a:r>
              <a:rPr lang="en-US" sz="1800" dirty="0"/>
              <a:t> values of train dataset versus </a:t>
            </a:r>
            <a:r>
              <a:rPr lang="en-US" sz="1800" b="1" dirty="0"/>
              <a:t>true</a:t>
            </a:r>
            <a:r>
              <a:rPr lang="en-US" sz="1800" dirty="0"/>
              <a:t> values of train dataset for USA’s performance in the Summer Olympics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4A792B-3AD2-466D-88C2-6BC2C0688D69}"/>
              </a:ext>
            </a:extLst>
          </p:cNvPr>
          <p:cNvSpPr txBox="1"/>
          <p:nvPr/>
        </p:nvSpPr>
        <p:spPr>
          <a:xfrm>
            <a:off x="6729339" y="5001768"/>
            <a:ext cx="3281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Matplotlib Linear Regression Plot</a:t>
            </a:r>
          </a:p>
        </p:txBody>
      </p:sp>
    </p:spTree>
    <p:extLst>
      <p:ext uri="{BB962C8B-B14F-4D97-AF65-F5344CB8AC3E}">
        <p14:creationId xmlns:p14="http://schemas.microsoft.com/office/powerpoint/2010/main" val="3672788997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Down Arrow 7">
            <a:extLst>
              <a:ext uri="{FF2B5EF4-FFF2-40B4-BE49-F238E27FC236}">
                <a16:creationId xmlns:a16="http://schemas.microsoft.com/office/drawing/2014/main" id="{73DE2CFE-42F2-48F0-8706-5264E012B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288521" y="381403"/>
            <a:ext cx="2200313" cy="3342508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EF3BA842-19B2-4079-A0CB-3DB6C2714F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6952" y="1158388"/>
            <a:ext cx="2669406" cy="1781175"/>
          </a:xfrm>
        </p:spPr>
        <p:txBody>
          <a:bodyPr>
            <a:normAutofit/>
          </a:bodyPr>
          <a:lstStyle/>
          <a:p>
            <a:r>
              <a:rPr lang="en-SG" sz="3200" dirty="0">
                <a:solidFill>
                  <a:srgbClr val="FFFFFF"/>
                </a:solidFill>
              </a:rPr>
              <a:t>Random Decision Forest</a:t>
            </a:r>
          </a:p>
        </p:txBody>
      </p:sp>
      <p:pic>
        <p:nvPicPr>
          <p:cNvPr id="3" name="Content Placeholder 2" descr="A picture containing text, map&#10;&#10;Description generated with very high confidence">
            <a:extLst>
              <a:ext uri="{FF2B5EF4-FFF2-40B4-BE49-F238E27FC236}">
                <a16:creationId xmlns:a16="http://schemas.microsoft.com/office/drawing/2014/main" id="{6775D0EC-022C-40D9-A03A-38CD5624F2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" y="3429001"/>
            <a:ext cx="12006072" cy="2898648"/>
          </a:xfrm>
        </p:spPr>
      </p:pic>
      <p:sp>
        <p:nvSpPr>
          <p:cNvPr id="8" name="Content Placeholder 12">
            <a:extLst>
              <a:ext uri="{FF2B5EF4-FFF2-40B4-BE49-F238E27FC236}">
                <a16:creationId xmlns:a16="http://schemas.microsoft.com/office/drawing/2014/main" id="{BDFB9FB9-3F51-496C-A16F-A0DA7BB0008F}"/>
              </a:ext>
            </a:extLst>
          </p:cNvPr>
          <p:cNvSpPr txBox="1">
            <a:spLocks/>
          </p:cNvSpPr>
          <p:nvPr/>
        </p:nvSpPr>
        <p:spPr>
          <a:xfrm>
            <a:off x="4237863" y="1158388"/>
            <a:ext cx="6716649" cy="24273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Imported </a:t>
            </a:r>
            <a:r>
              <a:rPr lang="en-US" sz="2000" dirty="0" err="1"/>
              <a:t>sklearn.ensemble.RandomForestRegressor</a:t>
            </a:r>
            <a:endParaRPr lang="en-US" sz="2000" dirty="0"/>
          </a:p>
          <a:p>
            <a:r>
              <a:rPr lang="en-US" sz="2000" dirty="0"/>
              <a:t>Supervised learning algorithm</a:t>
            </a:r>
          </a:p>
          <a:p>
            <a:r>
              <a:rPr lang="en-US" sz="2000" dirty="0"/>
              <a:t>Builds multiple decision trees to get a more accurate and stable prediction</a:t>
            </a:r>
          </a:p>
        </p:txBody>
      </p:sp>
    </p:spTree>
    <p:extLst>
      <p:ext uri="{BB962C8B-B14F-4D97-AF65-F5344CB8AC3E}">
        <p14:creationId xmlns:p14="http://schemas.microsoft.com/office/powerpoint/2010/main" val="288866255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age result for olympics">
            <a:extLst>
              <a:ext uri="{FF2B5EF4-FFF2-40B4-BE49-F238E27FC236}">
                <a16:creationId xmlns:a16="http://schemas.microsoft.com/office/drawing/2014/main" id="{119BC1F8-CBE6-4004-9D84-FD8261B31B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FilmGrai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555" b="19261"/>
          <a:stretch/>
        </p:blipFill>
        <p:spPr bwMode="auto">
          <a:xfrm>
            <a:off x="20" y="1"/>
            <a:ext cx="12191979" cy="4239482"/>
          </a:xfrm>
          <a:prstGeom prst="rect">
            <a:avLst/>
          </a:prstGeom>
          <a:solidFill>
            <a:schemeClr val="bg1">
              <a:lumMod val="65000"/>
              <a:lumOff val="35000"/>
              <a:alpha val="0"/>
            </a:schemeClr>
          </a:solidFill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6B4966-D4B6-4516-A9E3-2F4C446B55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040" y="4484519"/>
            <a:ext cx="11551920" cy="1236440"/>
          </a:xfrm>
          <a:noFill/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4000" dirty="0">
                <a:ln w="22225">
                  <a:solidFill>
                    <a:schemeClr val="tx1"/>
                  </a:solidFill>
                  <a:miter lim="800000"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Can we create a model to</a:t>
            </a:r>
            <a:br>
              <a:rPr lang="en-US" sz="4000" dirty="0">
                <a:ln w="22225">
                  <a:solidFill>
                    <a:schemeClr val="tx1"/>
                  </a:solidFill>
                  <a:miter lim="800000"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4000" dirty="0">
                <a:ln w="22225">
                  <a:solidFill>
                    <a:schemeClr val="tx1"/>
                  </a:solidFill>
                  <a:miter lim="800000"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predict future medal tallies?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B994AB09-DE83-4EAF-A5B7-7B5F4675038F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137551" y="5920295"/>
            <a:ext cx="5916897" cy="549104"/>
          </a:xfrm>
          <a:noFill/>
        </p:spPr>
        <p:txBody>
          <a:bodyPr vert="horz" lIns="91440" tIns="45720" rIns="91440" bIns="45720" rtlCol="0">
            <a:noAutofit/>
          </a:bodyPr>
          <a:lstStyle/>
          <a:p>
            <a:pPr marL="0" indent="0" algn="ctr">
              <a:buNone/>
            </a:pP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Dataset used: </a:t>
            </a:r>
            <a:r>
              <a:rPr lang="en-US" sz="20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120 Years of the Olympic Games</a:t>
            </a:r>
          </a:p>
        </p:txBody>
      </p:sp>
    </p:spTree>
    <p:extLst>
      <p:ext uri="{BB962C8B-B14F-4D97-AF65-F5344CB8AC3E}">
        <p14:creationId xmlns:p14="http://schemas.microsoft.com/office/powerpoint/2010/main" val="1061731759"/>
      </p:ext>
    </p:extLst>
  </p:cSld>
  <p:clrMapOvr>
    <a:masterClrMapping/>
  </p:clrMapOvr>
  <p:transition>
    <p:cover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Down Arrow 7">
            <a:extLst>
              <a:ext uri="{FF2B5EF4-FFF2-40B4-BE49-F238E27FC236}">
                <a16:creationId xmlns:a16="http://schemas.microsoft.com/office/drawing/2014/main" id="{73DE2CFE-42F2-48F0-8706-5264E012B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288521" y="381403"/>
            <a:ext cx="2200313" cy="3342508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EF3BA842-19B2-4079-A0CB-3DB6C2714F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6952" y="1204108"/>
            <a:ext cx="2669406" cy="1781175"/>
          </a:xfrm>
        </p:spPr>
        <p:txBody>
          <a:bodyPr>
            <a:normAutofit/>
          </a:bodyPr>
          <a:lstStyle/>
          <a:p>
            <a:r>
              <a:rPr lang="en-SG" sz="3200" dirty="0">
                <a:solidFill>
                  <a:srgbClr val="FFFFFF"/>
                </a:solidFill>
              </a:rPr>
              <a:t>CNN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64B69541-B3FD-4A84-91E8-FC1B5F3463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7423" y="3367481"/>
            <a:ext cx="2974113" cy="2427333"/>
          </a:xfrm>
        </p:spPr>
        <p:txBody>
          <a:bodyPr>
            <a:noAutofit/>
          </a:bodyPr>
          <a:lstStyle/>
          <a:p>
            <a:r>
              <a:rPr lang="en-US" sz="1800" dirty="0"/>
              <a:t>Imported </a:t>
            </a:r>
            <a:r>
              <a:rPr lang="en-US" sz="1800" dirty="0" err="1"/>
              <a:t>tensorflow.keras</a:t>
            </a:r>
            <a:endParaRPr lang="en-US" sz="1800" dirty="0"/>
          </a:p>
          <a:p>
            <a:r>
              <a:rPr lang="en-US" sz="1800" dirty="0"/>
              <a:t>Deep learning algorithm, model training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CD15003-3823-45B0-94D5-13553FDCED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0572" y="952500"/>
            <a:ext cx="6664476" cy="3502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652381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8B6A5-2B53-4E6B-A59C-F6A9806ECE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485"/>
            <a:ext cx="10927080" cy="1325563"/>
          </a:xfrm>
        </p:spPr>
        <p:txBody>
          <a:bodyPr/>
          <a:lstStyle/>
          <a:p>
            <a:pPr algn="ctr"/>
            <a:r>
              <a:rPr lang="en-SG" dirty="0"/>
              <a:t>Pipeline for Models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C4075EC-26E1-C348-ABC1-4ECD518BEB45}"/>
              </a:ext>
            </a:extLst>
          </p:cNvPr>
          <p:cNvSpPr/>
          <p:nvPr/>
        </p:nvSpPr>
        <p:spPr>
          <a:xfrm>
            <a:off x="4915933" y="1396049"/>
            <a:ext cx="2360133" cy="1004252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Dataset Split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7240FD1-BB71-5D47-8FA1-40796F088668}"/>
              </a:ext>
            </a:extLst>
          </p:cNvPr>
          <p:cNvSpPr/>
          <p:nvPr/>
        </p:nvSpPr>
        <p:spPr>
          <a:xfrm>
            <a:off x="2856000" y="3228975"/>
            <a:ext cx="6480000" cy="62865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Prediction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675B3C3-2238-984F-A7B0-CB7455D7E085}"/>
              </a:ext>
            </a:extLst>
          </p:cNvPr>
          <p:cNvSpPr/>
          <p:nvPr/>
        </p:nvSpPr>
        <p:spPr>
          <a:xfrm>
            <a:off x="2856952" y="3857625"/>
            <a:ext cx="2160000" cy="628651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Linear Regression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117077F-CF2D-D04B-A7CC-0D3B7847D0CA}"/>
              </a:ext>
            </a:extLst>
          </p:cNvPr>
          <p:cNvSpPr/>
          <p:nvPr/>
        </p:nvSpPr>
        <p:spPr>
          <a:xfrm>
            <a:off x="5016952" y="3857624"/>
            <a:ext cx="2160000" cy="62865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Random Forest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12F670C-2A07-4748-AEFA-E0DEE94D9458}"/>
              </a:ext>
            </a:extLst>
          </p:cNvPr>
          <p:cNvSpPr/>
          <p:nvPr/>
        </p:nvSpPr>
        <p:spPr>
          <a:xfrm>
            <a:off x="7176476" y="3857624"/>
            <a:ext cx="2160000" cy="62865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CNN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665E6A6-5557-4346-BB83-22071066A9D6}"/>
              </a:ext>
            </a:extLst>
          </p:cNvPr>
          <p:cNvSpPr/>
          <p:nvPr/>
        </p:nvSpPr>
        <p:spPr>
          <a:xfrm>
            <a:off x="2856000" y="5314950"/>
            <a:ext cx="6480000" cy="89535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Ensemble Learning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558AA19-5B89-4346-9B69-54ACEC896DD2}"/>
              </a:ext>
            </a:extLst>
          </p:cNvPr>
          <p:cNvCxnSpPr>
            <a:cxnSpLocks/>
            <a:stCxn id="9" idx="2"/>
            <a:endCxn id="10" idx="0"/>
          </p:cNvCxnSpPr>
          <p:nvPr/>
        </p:nvCxnSpPr>
        <p:spPr>
          <a:xfrm>
            <a:off x="6096000" y="2400301"/>
            <a:ext cx="0" cy="828674"/>
          </a:xfrm>
          <a:prstGeom prst="straightConnector1">
            <a:avLst/>
          </a:prstGeom>
          <a:ln w="381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9C2A819-69F1-4346-8B68-60B991891B64}"/>
              </a:ext>
            </a:extLst>
          </p:cNvPr>
          <p:cNvCxnSpPr>
            <a:cxnSpLocks/>
          </p:cNvCxnSpPr>
          <p:nvPr/>
        </p:nvCxnSpPr>
        <p:spPr>
          <a:xfrm>
            <a:off x="3894666" y="4486275"/>
            <a:ext cx="0" cy="828674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CDAC20E-A0A1-874A-98EA-AAC9D9E8D3C6}"/>
              </a:ext>
            </a:extLst>
          </p:cNvPr>
          <p:cNvCxnSpPr>
            <a:cxnSpLocks/>
          </p:cNvCxnSpPr>
          <p:nvPr/>
        </p:nvCxnSpPr>
        <p:spPr>
          <a:xfrm>
            <a:off x="6096000" y="4486275"/>
            <a:ext cx="0" cy="828674"/>
          </a:xfrm>
          <a:prstGeom prst="straightConnector1">
            <a:avLst/>
          </a:prstGeom>
          <a:ln w="381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DE7F8AF-1667-AE40-91D6-3B02E74CB62E}"/>
              </a:ext>
            </a:extLst>
          </p:cNvPr>
          <p:cNvCxnSpPr>
            <a:cxnSpLocks/>
          </p:cNvCxnSpPr>
          <p:nvPr/>
        </p:nvCxnSpPr>
        <p:spPr>
          <a:xfrm>
            <a:off x="8356600" y="4486275"/>
            <a:ext cx="0" cy="828674"/>
          </a:xfrm>
          <a:prstGeom prst="straightConnector1">
            <a:avLst/>
          </a:prstGeom>
          <a:ln w="38100">
            <a:solidFill>
              <a:schemeClr val="accent3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0B069C9C-096A-8943-9C3C-24EB360189DA}"/>
              </a:ext>
            </a:extLst>
          </p:cNvPr>
          <p:cNvSpPr/>
          <p:nvPr/>
        </p:nvSpPr>
        <p:spPr>
          <a:xfrm>
            <a:off x="2856000" y="5315350"/>
            <a:ext cx="6480000" cy="8953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Ensemble Learning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A05ABC1-C474-EA4A-B6EF-8B07D9C0F409}"/>
              </a:ext>
            </a:extLst>
          </p:cNvPr>
          <p:cNvCxnSpPr>
            <a:cxnSpLocks/>
          </p:cNvCxnSpPr>
          <p:nvPr/>
        </p:nvCxnSpPr>
        <p:spPr>
          <a:xfrm>
            <a:off x="3894666" y="4486675"/>
            <a:ext cx="0" cy="828674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A645952-1111-F145-8F41-8A0CC48320BC}"/>
              </a:ext>
            </a:extLst>
          </p:cNvPr>
          <p:cNvCxnSpPr>
            <a:cxnSpLocks/>
          </p:cNvCxnSpPr>
          <p:nvPr/>
        </p:nvCxnSpPr>
        <p:spPr>
          <a:xfrm>
            <a:off x="6096000" y="4486675"/>
            <a:ext cx="0" cy="828674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0B851CE-A52A-974F-93BD-2AA691DE9973}"/>
              </a:ext>
            </a:extLst>
          </p:cNvPr>
          <p:cNvCxnSpPr>
            <a:cxnSpLocks/>
          </p:cNvCxnSpPr>
          <p:nvPr/>
        </p:nvCxnSpPr>
        <p:spPr>
          <a:xfrm>
            <a:off x="8356600" y="4486675"/>
            <a:ext cx="0" cy="828674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581568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xit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0.7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55" presetClass="exit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0.7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55" presetClass="exit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6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0.7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55" presetClass="exit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1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0.7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8B6A5-2B53-4E6B-A59C-F6A9806ECE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485"/>
            <a:ext cx="10927080" cy="1325563"/>
          </a:xfrm>
        </p:spPr>
        <p:txBody>
          <a:bodyPr/>
          <a:lstStyle/>
          <a:p>
            <a:pPr algn="ctr"/>
            <a:r>
              <a:rPr lang="en-SG" dirty="0"/>
              <a:t>Ensemble Learning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E32CFE-A5B0-EB43-B594-5F6B17B1766B}"/>
              </a:ext>
            </a:extLst>
          </p:cNvPr>
          <p:cNvSpPr txBox="1"/>
          <p:nvPr/>
        </p:nvSpPr>
        <p:spPr>
          <a:xfrm>
            <a:off x="431657" y="1394496"/>
            <a:ext cx="6914023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en-GB" sz="2200" dirty="0"/>
              <a:t>Weighted average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sz="2200" dirty="0"/>
              <a:t>Weightage decided via Mean Squared Error (MSE)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sz="2200" dirty="0"/>
              <a:t>Combination with the lowest MSE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sz="2200" dirty="0"/>
          </a:p>
          <a:p>
            <a:pPr marL="285750" indent="-285750">
              <a:buFont typeface="Wingdings" pitchFamily="2" charset="2"/>
              <a:buChar char="ü"/>
            </a:pPr>
            <a:endParaRPr lang="en-GB" sz="2200" dirty="0"/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094DB0CC-BD1B-3249-BF6D-7625883D5CE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25905983"/>
              </p:ext>
            </p:extLst>
          </p:nvPr>
        </p:nvGraphicFramePr>
        <p:xfrm>
          <a:off x="6258560" y="1732185"/>
          <a:ext cx="6541037" cy="42451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CD2BD9FC-86EE-CE42-8F24-6602FE347D6D}"/>
              </a:ext>
            </a:extLst>
          </p:cNvPr>
          <p:cNvSpPr txBox="1"/>
          <p:nvPr/>
        </p:nvSpPr>
        <p:spPr>
          <a:xfrm>
            <a:off x="254930" y="4131032"/>
            <a:ext cx="654103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200000"/>
              </a:lnSpc>
            </a:pPr>
            <a:r>
              <a:rPr lang="en-SG" sz="2000" b="1" dirty="0" err="1"/>
              <a:t>LinearRegressionWeightage</a:t>
            </a:r>
            <a:r>
              <a:rPr lang="en-SG" sz="2000" b="1" dirty="0"/>
              <a:t> </a:t>
            </a:r>
            <a:r>
              <a:rPr lang="en-SG" sz="2000" dirty="0"/>
              <a:t>* </a:t>
            </a:r>
            <a:r>
              <a:rPr lang="en-SG" sz="2000" dirty="0" err="1"/>
              <a:t>linear_model</a:t>
            </a:r>
            <a:r>
              <a:rPr lang="en-SG" sz="2000" dirty="0"/>
              <a:t> + </a:t>
            </a:r>
          </a:p>
          <a:p>
            <a:pPr lvl="1">
              <a:lnSpc>
                <a:spcPct val="200000"/>
              </a:lnSpc>
            </a:pPr>
            <a:r>
              <a:rPr lang="en-SG" sz="2000" b="1" dirty="0" err="1"/>
              <a:t>RandomForestWeightage</a:t>
            </a:r>
            <a:r>
              <a:rPr lang="en-SG" sz="2000" b="1" dirty="0"/>
              <a:t> </a:t>
            </a:r>
            <a:r>
              <a:rPr lang="en-SG" sz="2000" dirty="0"/>
              <a:t>*  </a:t>
            </a:r>
            <a:r>
              <a:rPr lang="en-SG" sz="2000" dirty="0" err="1"/>
              <a:t>random_forest_model</a:t>
            </a:r>
            <a:r>
              <a:rPr lang="en-SG" sz="2000" dirty="0"/>
              <a:t> + </a:t>
            </a:r>
          </a:p>
          <a:p>
            <a:pPr lvl="1">
              <a:lnSpc>
                <a:spcPct val="200000"/>
              </a:lnSpc>
            </a:pPr>
            <a:r>
              <a:rPr lang="en-SG" sz="2000" b="1" dirty="0" err="1"/>
              <a:t>CNNWeightage</a:t>
            </a:r>
            <a:r>
              <a:rPr lang="en-SG" sz="2000" b="1" dirty="0"/>
              <a:t> </a:t>
            </a:r>
            <a:r>
              <a:rPr lang="en-SG" sz="2000" dirty="0"/>
              <a:t>* </a:t>
            </a:r>
            <a:r>
              <a:rPr lang="en-SG" sz="2000" dirty="0" err="1"/>
              <a:t>cnn_model</a:t>
            </a:r>
            <a:endParaRPr lang="en-SG" sz="2000" dirty="0"/>
          </a:p>
          <a:p>
            <a:endParaRPr lang="en-GB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E26E20-A3A5-EF47-9F2B-D64349EFAD3E}"/>
              </a:ext>
            </a:extLst>
          </p:cNvPr>
          <p:cNvSpPr txBox="1"/>
          <p:nvPr/>
        </p:nvSpPr>
        <p:spPr>
          <a:xfrm>
            <a:off x="431657" y="3794895"/>
            <a:ext cx="38457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en-GB" sz="2200" dirty="0"/>
              <a:t>Final Prediction Model = </a:t>
            </a:r>
            <a:endParaRPr lang="en-SG" sz="2200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3262730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Graphic spid="5" grpId="0">
        <p:bldAsOne/>
      </p:bldGraphic>
      <p:bldP spid="6" grpId="0"/>
      <p:bldP spid="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D13D41-B613-4EAC-A4C2-508757E3CC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935736" y="471922"/>
            <a:ext cx="14478000" cy="456248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3000" dirty="0"/>
              <a:t>Effectiveness of Ensemble Learning Model (Test on 2016 Olympics)</a:t>
            </a:r>
          </a:p>
        </p:txBody>
      </p:sp>
      <p:sp>
        <p:nvSpPr>
          <p:cNvPr id="5" name="Content Placeholder 12">
            <a:extLst>
              <a:ext uri="{FF2B5EF4-FFF2-40B4-BE49-F238E27FC236}">
                <a16:creationId xmlns:a16="http://schemas.microsoft.com/office/drawing/2014/main" id="{E9281FF7-741C-4490-9135-0623889F50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6069" y="1223878"/>
            <a:ext cx="3852672" cy="435133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 dirty="0"/>
              <a:t>We predicted for the 2016 Summer Olympics using 1960-2012 train data</a:t>
            </a:r>
          </a:p>
          <a:p>
            <a:r>
              <a:rPr lang="en-US" sz="2000" dirty="0"/>
              <a:t>Rather accurate from observation</a:t>
            </a:r>
          </a:p>
        </p:txBody>
      </p:sp>
      <p:pic>
        <p:nvPicPr>
          <p:cNvPr id="6" name="Picture 5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55155DAA-9E59-4473-AE00-640E184FD3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9102"/>
          <a:stretch/>
        </p:blipFill>
        <p:spPr>
          <a:xfrm>
            <a:off x="1222746" y="3135489"/>
            <a:ext cx="3099318" cy="2963559"/>
          </a:xfrm>
          <a:prstGeom prst="rect">
            <a:avLst/>
          </a:prstGeom>
        </p:spPr>
      </p:pic>
      <p:pic>
        <p:nvPicPr>
          <p:cNvPr id="4" name="Picture 3" descr="A close up of a map&#10;&#10;Description generated with high confidence">
            <a:extLst>
              <a:ext uri="{FF2B5EF4-FFF2-40B4-BE49-F238E27FC236}">
                <a16:creationId xmlns:a16="http://schemas.microsoft.com/office/drawing/2014/main" id="{41E44B70-1D74-4C28-9645-0E2A868AD0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809" b="-1"/>
          <a:stretch/>
        </p:blipFill>
        <p:spPr>
          <a:xfrm>
            <a:off x="5243169" y="922592"/>
            <a:ext cx="5560888" cy="54209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D9D3CC8-8E7B-4160-944C-385C7ACEF94A}"/>
              </a:ext>
            </a:extLst>
          </p:cNvPr>
          <p:cNvSpPr txBox="1"/>
          <p:nvPr/>
        </p:nvSpPr>
        <p:spPr>
          <a:xfrm>
            <a:off x="7109869" y="6343516"/>
            <a:ext cx="1827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Seaborn </a:t>
            </a:r>
            <a:r>
              <a:rPr lang="en-SG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Jointplot</a:t>
            </a:r>
            <a:endParaRPr lang="en-SG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47093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F489567-091B-42EE-A209-381CE961E7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0667" y="2187743"/>
            <a:ext cx="5293449" cy="248251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Conclusion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6A9E7D0-2E55-4DE9-8B60-49DEAF0360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370667" y="4670258"/>
            <a:ext cx="5293449" cy="1371405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Predicting the Medal Tally for the upcoming 2020 Summer Olympics</a:t>
            </a:r>
          </a:p>
        </p:txBody>
      </p:sp>
      <p:pic>
        <p:nvPicPr>
          <p:cNvPr id="13" name="Graphic 12" descr="Flow">
            <a:extLst>
              <a:ext uri="{FF2B5EF4-FFF2-40B4-BE49-F238E27FC236}">
                <a16:creationId xmlns:a16="http://schemas.microsoft.com/office/drawing/2014/main" id="{E615EAC7-2E8E-4644-B755-29AEAF50A5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201" y="2743201"/>
            <a:ext cx="1371600" cy="137160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737154E1-5C0B-40F8-9431-A71AA6CCBD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41431" y="816337"/>
            <a:ext cx="5225327" cy="5225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284763"/>
      </p:ext>
    </p:extLst>
  </p:cSld>
  <p:clrMapOvr>
    <a:masterClrMapping/>
  </p:clrMapOvr>
  <p:transition>
    <p:cover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29D8915B-EB56-944A-A204-1727F14EC3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94945"/>
            <a:ext cx="10927080" cy="1325563"/>
          </a:xfrm>
        </p:spPr>
        <p:txBody>
          <a:bodyPr>
            <a:noAutofit/>
          </a:bodyPr>
          <a:lstStyle/>
          <a:p>
            <a:pPr algn="ctr"/>
            <a:r>
              <a:rPr lang="en-SG" sz="3600" dirty="0"/>
              <a:t>Prediction of 2020 Summer Olympics – Top 10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67FABF4-12C2-7042-BCFC-C1E08F417C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910997"/>
              </p:ext>
            </p:extLst>
          </p:nvPr>
        </p:nvGraphicFramePr>
        <p:xfrm>
          <a:off x="531769" y="1420419"/>
          <a:ext cx="3440247" cy="49697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6384">
                  <a:extLst>
                    <a:ext uri="{9D8B030D-6E8A-4147-A177-3AD203B41FA5}">
                      <a16:colId xmlns:a16="http://schemas.microsoft.com/office/drawing/2014/main" val="3562291165"/>
                    </a:ext>
                  </a:extLst>
                </a:gridCol>
                <a:gridCol w="1524914">
                  <a:extLst>
                    <a:ext uri="{9D8B030D-6E8A-4147-A177-3AD203B41FA5}">
                      <a16:colId xmlns:a16="http://schemas.microsoft.com/office/drawing/2014/main" val="1824468845"/>
                    </a:ext>
                  </a:extLst>
                </a:gridCol>
                <a:gridCol w="1338949">
                  <a:extLst>
                    <a:ext uri="{9D8B030D-6E8A-4147-A177-3AD203B41FA5}">
                      <a16:colId xmlns:a16="http://schemas.microsoft.com/office/drawing/2014/main" val="3693940327"/>
                    </a:ext>
                  </a:extLst>
                </a:gridCol>
              </a:tblGrid>
              <a:tr h="615724">
                <a:tc>
                  <a:txBody>
                    <a:bodyPr/>
                    <a:lstStyle/>
                    <a:p>
                      <a:pPr algn="l" fontAlgn="b"/>
                      <a:r>
                        <a:rPr lang="en-SG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 Rank</a:t>
                      </a:r>
                    </a:p>
                  </a:txBody>
                  <a:tcPr marL="9525" marR="9525" marT="9525" marB="0" anchor="b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SG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 Country</a:t>
                      </a:r>
                    </a:p>
                  </a:txBody>
                  <a:tcPr marL="9525" marR="9525" marT="9525" marB="0" anchor="b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SG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 Predicted</a:t>
                      </a:r>
                    </a:p>
                    <a:p>
                      <a:pPr algn="l" fontAlgn="b"/>
                      <a:r>
                        <a:rPr lang="en-SG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 Medals</a:t>
                      </a:r>
                    </a:p>
                  </a:txBody>
                  <a:tcPr marL="9525" marR="9525" marT="9525" marB="0" anchor="b"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1932541"/>
                  </a:ext>
                </a:extLst>
              </a:tr>
              <a:tr h="435402">
                <a:tc>
                  <a:txBody>
                    <a:bodyPr/>
                    <a:lstStyle/>
                    <a:p>
                      <a:pPr algn="l" fontAlgn="b"/>
                      <a:r>
                        <a:rPr lang="en-SG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SG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USA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SG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246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12705530"/>
                  </a:ext>
                </a:extLst>
              </a:tr>
              <a:tr h="435402">
                <a:tc>
                  <a:txBody>
                    <a:bodyPr/>
                    <a:lstStyle/>
                    <a:p>
                      <a:pPr algn="l" fontAlgn="b"/>
                      <a:r>
                        <a:rPr lang="en-SG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SG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China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SG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222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31208437"/>
                  </a:ext>
                </a:extLst>
              </a:tr>
              <a:tr h="435402">
                <a:tc>
                  <a:txBody>
                    <a:bodyPr/>
                    <a:lstStyle/>
                    <a:p>
                      <a:pPr algn="l" fontAlgn="b"/>
                      <a:r>
                        <a:rPr lang="en-SG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SG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Russia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SG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157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22286861"/>
                  </a:ext>
                </a:extLst>
              </a:tr>
              <a:tr h="435402">
                <a:tc>
                  <a:txBody>
                    <a:bodyPr/>
                    <a:lstStyle/>
                    <a:p>
                      <a:pPr algn="l" fontAlgn="b"/>
                      <a:r>
                        <a:rPr lang="en-SG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SG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Australia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SG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120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26842687"/>
                  </a:ext>
                </a:extLst>
              </a:tr>
              <a:tr h="435402">
                <a:tc>
                  <a:txBody>
                    <a:bodyPr/>
                    <a:lstStyle/>
                    <a:p>
                      <a:pPr algn="l" fontAlgn="b"/>
                      <a:r>
                        <a:rPr lang="en-SG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SG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Brazil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SG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100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68683609"/>
                  </a:ext>
                </a:extLst>
              </a:tr>
              <a:tr h="435402">
                <a:tc>
                  <a:txBody>
                    <a:bodyPr/>
                    <a:lstStyle/>
                    <a:p>
                      <a:pPr algn="l" fontAlgn="b"/>
                      <a:r>
                        <a:rPr lang="en-SG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SG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Germany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SG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99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09679582"/>
                  </a:ext>
                </a:extLst>
              </a:tr>
              <a:tr h="435402">
                <a:tc>
                  <a:txBody>
                    <a:bodyPr/>
                    <a:lstStyle/>
                    <a:p>
                      <a:pPr algn="l" fontAlgn="b"/>
                      <a:r>
                        <a:rPr lang="en-SG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SG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Great Britain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SG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90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61228633"/>
                  </a:ext>
                </a:extLst>
              </a:tr>
              <a:tr h="435402">
                <a:tc>
                  <a:txBody>
                    <a:bodyPr/>
                    <a:lstStyle/>
                    <a:p>
                      <a:pPr algn="l" fontAlgn="b"/>
                      <a:r>
                        <a:rPr lang="en-SG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SG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France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SG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75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92394658"/>
                  </a:ext>
                </a:extLst>
              </a:tr>
              <a:tr h="435402">
                <a:tc>
                  <a:txBody>
                    <a:bodyPr/>
                    <a:lstStyle/>
                    <a:p>
                      <a:pPr algn="l" fontAlgn="b"/>
                      <a:r>
                        <a:rPr lang="en-SG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SG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Japan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SG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69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01680593"/>
                  </a:ext>
                </a:extLst>
              </a:tr>
              <a:tr h="435402">
                <a:tc>
                  <a:txBody>
                    <a:bodyPr/>
                    <a:lstStyle/>
                    <a:p>
                      <a:pPr algn="l" fontAlgn="b"/>
                      <a:r>
                        <a:rPr lang="en-SG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10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SG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Netherlands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SG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68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4786371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661BD2DC-CD4B-1142-ACCE-FC07623FF93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3956" y="3818359"/>
            <a:ext cx="5605721" cy="300306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D308AE2-B255-4B00-B91E-23CD9CC3D0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08" b="4506"/>
          <a:stretch/>
        </p:blipFill>
        <p:spPr>
          <a:xfrm>
            <a:off x="4541519" y="1383843"/>
            <a:ext cx="3284261" cy="233166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0C3DD47-8511-4625-ADC8-3C99391706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518" t="-1" b="4506"/>
          <a:stretch/>
        </p:blipFill>
        <p:spPr>
          <a:xfrm>
            <a:off x="4747152" y="1383843"/>
            <a:ext cx="6545687" cy="23316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1775B75-122D-435C-8833-D742F500002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161" t="95231" r="33830"/>
          <a:stretch/>
        </p:blipFill>
        <p:spPr>
          <a:xfrm>
            <a:off x="10622612" y="3715512"/>
            <a:ext cx="1340454" cy="2107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E34C9A5-87CA-45D7-B4B6-8CFAD3ED33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2955" r="97064" b="41580"/>
          <a:stretch/>
        </p:blipFill>
        <p:spPr>
          <a:xfrm>
            <a:off x="4360099" y="1993391"/>
            <a:ext cx="160339" cy="1009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075584"/>
      </p:ext>
    </p:extLst>
  </p:cSld>
  <p:clrMapOvr>
    <a:masterClrMapping/>
  </p:clrMapOvr>
  <p:transition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6" descr="Image result for olympics podium win">
            <a:extLst>
              <a:ext uri="{FF2B5EF4-FFF2-40B4-BE49-F238E27FC236}">
                <a16:creationId xmlns:a16="http://schemas.microsoft.com/office/drawing/2014/main" id="{CCC96DF6-8107-4BAD-ACCC-A50256A412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FilmGrai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4557" b="10444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0">
            <a:gsLst>
              <a:gs pos="100000">
                <a:srgbClr val="1F2229">
                  <a:alpha val="60000"/>
                </a:srgbClr>
              </a:gs>
              <a:gs pos="20000">
                <a:srgbClr val="1F2229">
                  <a:alpha val="91765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1" name="Group 2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654594" y="1637081"/>
            <a:ext cx="6676572" cy="3604160"/>
            <a:chOff x="2162629" y="1305681"/>
            <a:chExt cx="7866742" cy="4246640"/>
          </a:xfrm>
        </p:grpSpPr>
        <p:sp>
          <p:nvSpPr>
            <p:cNvPr id="17" name="Oval 16"/>
            <p:cNvSpPr/>
            <p:nvPr/>
          </p:nvSpPr>
          <p:spPr>
            <a:xfrm>
              <a:off x="5782715" y="1305681"/>
              <a:ext cx="4246656" cy="4246640"/>
            </a:xfrm>
            <a:prstGeom prst="ellipse">
              <a:avLst/>
            </a:prstGeom>
            <a:solidFill>
              <a:srgbClr val="43CDD9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Oval 17"/>
            <p:cNvSpPr/>
            <p:nvPr/>
          </p:nvSpPr>
          <p:spPr>
            <a:xfrm>
              <a:off x="2162629" y="1305681"/>
              <a:ext cx="4246656" cy="4246640"/>
            </a:xfrm>
            <a:prstGeom prst="ellipse">
              <a:avLst/>
            </a:prstGeom>
            <a:solidFill>
              <a:srgbClr val="43CDD9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6" name="Oval 1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353387" y="799672"/>
            <a:ext cx="5278993" cy="5278976"/>
          </a:xfrm>
          <a:prstGeom prst="ellipse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Oval 1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775890" y="1222177"/>
            <a:ext cx="4433981" cy="4433966"/>
          </a:xfrm>
          <a:prstGeom prst="ellipse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190303" y="3069828"/>
            <a:ext cx="3605154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4800" b="1" dirty="0">
                <a:solidFill>
                  <a:srgbClr val="FFFFFF"/>
                </a:solidFill>
                <a:latin typeface="+mj-lt"/>
              </a:rPr>
              <a:t>THANK YOU!</a:t>
            </a: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10E603A3-B905-4FE4-AF3D-7ABD07598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11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DDCF89-DE7C-44EA-B9B4-13BC4A34178B}"/>
              </a:ext>
            </a:extLst>
          </p:cNvPr>
          <p:cNvSpPr txBox="1"/>
          <p:nvPr/>
        </p:nvSpPr>
        <p:spPr>
          <a:xfrm>
            <a:off x="7228379" y="630111"/>
            <a:ext cx="4693920" cy="553997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Contributions:</a:t>
            </a:r>
            <a:b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</a:p>
          <a:p>
            <a:pPr algn="ctr">
              <a:tabLst>
                <a:tab pos="347663" algn="l"/>
              </a:tabLst>
            </a:pP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Callista</a:t>
            </a:r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</a:p>
          <a:p>
            <a:pPr marL="457200" indent="-457200" algn="ctr">
              <a:buFont typeface="Arial" panose="020B0604020202020204" pitchFamily="34" charset="0"/>
              <a:buChar char="•"/>
              <a:tabLst>
                <a:tab pos="347663" algn="l"/>
              </a:tabLst>
            </a:pPr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Cleaning</a:t>
            </a:r>
          </a:p>
          <a:p>
            <a:pPr marL="342900" indent="-342900" algn="ctr">
              <a:buFont typeface="Arial" panose="020B0604020202020204" pitchFamily="34" charset="0"/>
              <a:buChar char="•"/>
              <a:tabLst>
                <a:tab pos="347663" algn="l"/>
              </a:tabLst>
            </a:pPr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</a:t>
            </a:r>
            <a:r>
              <a:rPr lang="en-US" sz="2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Visualisation</a:t>
            </a:r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(</a:t>
            </a:r>
            <a:r>
              <a:rPr lang="en-US" sz="2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Plotly</a:t>
            </a:r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&amp; Seaborn)</a:t>
            </a:r>
          </a:p>
          <a:p>
            <a:pPr marL="342900" indent="-342900" algn="ctr">
              <a:buFont typeface="Arial" panose="020B0604020202020204" pitchFamily="34" charset="0"/>
              <a:buChar char="•"/>
              <a:tabLst>
                <a:tab pos="347663" algn="l"/>
              </a:tabLst>
            </a:pPr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Slides</a:t>
            </a:r>
          </a:p>
          <a:p>
            <a:pPr algn="ctr">
              <a:tabLst>
                <a:tab pos="347663" algn="l"/>
              </a:tabLst>
            </a:pPr>
            <a:endParaRPr lang="en-US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>
              <a:tabLst>
                <a:tab pos="347663" algn="l"/>
              </a:tabLst>
            </a:pP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Yuxuan</a:t>
            </a:r>
            <a:endParaRPr 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 algn="ctr">
              <a:buFont typeface="Arial" panose="020B0604020202020204" pitchFamily="34" charset="0"/>
              <a:buChar char="•"/>
              <a:tabLst>
                <a:tab pos="347663" algn="l"/>
              </a:tabLst>
            </a:pPr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</a:t>
            </a:r>
            <a:r>
              <a:rPr lang="en-US" sz="2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Visualisation</a:t>
            </a:r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(Bokeh)</a:t>
            </a:r>
          </a:p>
          <a:p>
            <a:pPr marL="342900" indent="-342900" algn="ctr">
              <a:buFont typeface="Arial" panose="020B0604020202020204" pitchFamily="34" charset="0"/>
              <a:buChar char="•"/>
              <a:tabLst>
                <a:tab pos="347663" algn="l"/>
              </a:tabLst>
            </a:pPr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Slides</a:t>
            </a:r>
          </a:p>
          <a:p>
            <a:pPr marL="342900" indent="-342900" algn="ctr">
              <a:buFont typeface="Arial" panose="020B0604020202020204" pitchFamily="34" charset="0"/>
              <a:buChar char="•"/>
              <a:tabLst>
                <a:tab pos="347663" algn="l"/>
              </a:tabLst>
            </a:pPr>
            <a:endParaRPr lang="en-US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>
              <a:tabLst>
                <a:tab pos="347663" algn="l"/>
              </a:tabLst>
            </a:pP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Sibing</a:t>
            </a:r>
            <a:endParaRPr 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 algn="ctr">
              <a:buFont typeface="Arial" panose="020B0604020202020204" pitchFamily="34" charset="0"/>
              <a:buChar char="•"/>
              <a:tabLst>
                <a:tab pos="347663" algn="l"/>
              </a:tabLst>
            </a:pPr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Machine Learning Models</a:t>
            </a:r>
          </a:p>
          <a:p>
            <a:pPr marL="342900" indent="-342900" algn="ctr">
              <a:buFont typeface="Arial" panose="020B0604020202020204" pitchFamily="34" charset="0"/>
              <a:buChar char="•"/>
              <a:tabLst>
                <a:tab pos="347663" algn="l"/>
              </a:tabLst>
            </a:pPr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2020 Medal Tally Prediction</a:t>
            </a:r>
          </a:p>
        </p:txBody>
      </p:sp>
    </p:spTree>
    <p:extLst>
      <p:ext uri="{BB962C8B-B14F-4D97-AF65-F5344CB8AC3E}">
        <p14:creationId xmlns:p14="http://schemas.microsoft.com/office/powerpoint/2010/main" val="3345628227"/>
      </p:ext>
    </p:extLst>
  </p:cSld>
  <p:clrMapOvr>
    <a:masterClrMapping/>
  </p:clrMapOvr>
  <p:transition>
    <p:cover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95F70F6-5C7A-44C1-A1C5-BCBD63A6B7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0667" y="2187743"/>
            <a:ext cx="6357697" cy="248251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Data Cleaning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A0BA578-CD83-4300-A74E-01905D1EDD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370667" y="4670258"/>
            <a:ext cx="5293449" cy="1371405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How we created our 2 root datasets (Summer Olympics and Winter Olympics datasets)</a:t>
            </a:r>
          </a:p>
        </p:txBody>
      </p:sp>
      <p:pic>
        <p:nvPicPr>
          <p:cNvPr id="9" name="Graphic 8" descr="Copy">
            <a:extLst>
              <a:ext uri="{FF2B5EF4-FFF2-40B4-BE49-F238E27FC236}">
                <a16:creationId xmlns:a16="http://schemas.microsoft.com/office/drawing/2014/main" id="{AF134DC3-8C0C-41A1-87A7-EEB25F2E11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201" y="2743201"/>
            <a:ext cx="1371600" cy="137160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9F184BFB-6389-4259-BDBB-20708A7CB9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41431" y="816337"/>
            <a:ext cx="5225327" cy="5225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971725"/>
      </p:ext>
    </p:extLst>
  </p:cSld>
  <p:clrMapOvr>
    <a:masterClrMapping/>
  </p:clrMapOvr>
  <p:transition>
    <p:cover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29DE7B6-DC7C-4BA1-B406-EDDA0C0A3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-2"/>
            <a:ext cx="7537704" cy="68580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2B2E940-2D19-4198-8F68-2166A2E13FAF}"/>
              </a:ext>
            </a:extLst>
          </p:cNvPr>
          <p:cNvGrpSpPr/>
          <p:nvPr/>
        </p:nvGrpSpPr>
        <p:grpSpPr>
          <a:xfrm>
            <a:off x="1540375" y="808225"/>
            <a:ext cx="1298620" cy="5704667"/>
            <a:chOff x="530179" y="625341"/>
            <a:chExt cx="1298620" cy="570466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431A6D1-FD6B-4612-BDD0-E0AECEEB24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0179" y="625341"/>
              <a:ext cx="1220799" cy="5704667"/>
            </a:xfrm>
            <a:prstGeom prst="rect">
              <a:avLst/>
            </a:prstGeom>
          </p:spPr>
        </p:pic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EA3E868B-6FC9-4C73-BDE9-E4BD59238F8D}"/>
                </a:ext>
              </a:extLst>
            </p:cNvPr>
            <p:cNvSpPr/>
            <p:nvPr/>
          </p:nvSpPr>
          <p:spPr>
            <a:xfrm>
              <a:off x="918754" y="4497976"/>
              <a:ext cx="910045" cy="378916"/>
            </a:xfrm>
            <a:prstGeom prst="ellipse">
              <a:avLst/>
            </a:prstGeom>
            <a:noFill/>
            <a:ln w="19050">
              <a:solidFill>
                <a:srgbClr val="86C49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A74CFEFD-FB79-4428-9CA6-A88E800E0436}"/>
                </a:ext>
              </a:extLst>
            </p:cNvPr>
            <p:cNvSpPr/>
            <p:nvPr/>
          </p:nvSpPr>
          <p:spPr>
            <a:xfrm>
              <a:off x="914400" y="5929228"/>
              <a:ext cx="910045" cy="378916"/>
            </a:xfrm>
            <a:prstGeom prst="ellipse">
              <a:avLst/>
            </a:prstGeom>
            <a:noFill/>
            <a:ln w="19050">
              <a:solidFill>
                <a:srgbClr val="FB96A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FCD24797-BE73-4A24-9FBA-C4AFAF78A72C}"/>
                </a:ext>
              </a:extLst>
            </p:cNvPr>
            <p:cNvSpPr/>
            <p:nvPr/>
          </p:nvSpPr>
          <p:spPr>
            <a:xfrm>
              <a:off x="914400" y="4159865"/>
              <a:ext cx="910045" cy="378916"/>
            </a:xfrm>
            <a:prstGeom prst="ellipse">
              <a:avLst/>
            </a:prstGeom>
            <a:noFill/>
            <a:ln w="19050">
              <a:solidFill>
                <a:srgbClr val="EBC59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2ACCE86-BC12-450E-8156-7580D2B815AB}"/>
                </a:ext>
              </a:extLst>
            </p:cNvPr>
            <p:cNvSpPr/>
            <p:nvPr/>
          </p:nvSpPr>
          <p:spPr>
            <a:xfrm>
              <a:off x="914399" y="3442838"/>
              <a:ext cx="910045" cy="378916"/>
            </a:xfrm>
            <a:prstGeom prst="ellipse">
              <a:avLst/>
            </a:prstGeom>
            <a:noFill/>
            <a:ln w="19050">
              <a:solidFill>
                <a:srgbClr val="88BCE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2F73EF3D-5485-478A-851D-FA489ABF3AA1}"/>
              </a:ext>
            </a:extLst>
          </p:cNvPr>
          <p:cNvSpPr txBox="1"/>
          <p:nvPr/>
        </p:nvSpPr>
        <p:spPr>
          <a:xfrm>
            <a:off x="1177867" y="261261"/>
            <a:ext cx="20233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SG" b="1" dirty="0"/>
              <a:t>athelete_events.csv</a:t>
            </a:r>
          </a:p>
          <a:p>
            <a:pPr algn="ctr"/>
            <a:r>
              <a:rPr lang="en-SG" b="1" dirty="0"/>
              <a:t>columns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17A831F-7042-4DD9-BCCF-795E61EADC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8336" y="1050066"/>
            <a:ext cx="4681309" cy="2163805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57ABBD7-304C-4DA7-8C7F-65D17F6C5C8F}"/>
              </a:ext>
            </a:extLst>
          </p:cNvPr>
          <p:cNvCxnSpPr>
            <a:cxnSpLocks/>
            <a:stCxn id="15" idx="7"/>
          </p:cNvCxnSpPr>
          <p:nvPr/>
        </p:nvCxnSpPr>
        <p:spPr>
          <a:xfrm flipV="1">
            <a:off x="2701367" y="1329652"/>
            <a:ext cx="4042955" cy="2351561"/>
          </a:xfrm>
          <a:prstGeom prst="straightConnector1">
            <a:avLst/>
          </a:prstGeom>
          <a:ln w="19050">
            <a:solidFill>
              <a:srgbClr val="88BCE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D124E0A-5EF2-4D9B-A4AB-F1FAAA984DCB}"/>
              </a:ext>
            </a:extLst>
          </p:cNvPr>
          <p:cNvCxnSpPr>
            <a:cxnSpLocks/>
            <a:stCxn id="15" idx="7"/>
          </p:cNvCxnSpPr>
          <p:nvPr/>
        </p:nvCxnSpPr>
        <p:spPr>
          <a:xfrm flipV="1">
            <a:off x="2701367" y="1351830"/>
            <a:ext cx="5162473" cy="2329383"/>
          </a:xfrm>
          <a:prstGeom prst="straightConnector1">
            <a:avLst/>
          </a:prstGeom>
          <a:ln w="19050">
            <a:solidFill>
              <a:srgbClr val="88BCE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039262D-39FE-40FB-A42D-331EC1C5B656}"/>
              </a:ext>
            </a:extLst>
          </p:cNvPr>
          <p:cNvCxnSpPr>
            <a:cxnSpLocks/>
            <a:stCxn id="14" idx="7"/>
          </p:cNvCxnSpPr>
          <p:nvPr/>
        </p:nvCxnSpPr>
        <p:spPr>
          <a:xfrm flipV="1">
            <a:off x="2701368" y="1358759"/>
            <a:ext cx="6381672" cy="3039481"/>
          </a:xfrm>
          <a:prstGeom prst="straightConnector1">
            <a:avLst/>
          </a:prstGeom>
          <a:ln w="19050">
            <a:solidFill>
              <a:srgbClr val="EBC59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44D0178-4E60-40F9-ACE0-06D7D87DAF7F}"/>
              </a:ext>
            </a:extLst>
          </p:cNvPr>
          <p:cNvCxnSpPr>
            <a:cxnSpLocks/>
            <a:stCxn id="10" idx="7"/>
          </p:cNvCxnSpPr>
          <p:nvPr/>
        </p:nvCxnSpPr>
        <p:spPr>
          <a:xfrm flipV="1">
            <a:off x="2705722" y="1387462"/>
            <a:ext cx="6986966" cy="3348889"/>
          </a:xfrm>
          <a:prstGeom prst="straightConnector1">
            <a:avLst/>
          </a:prstGeom>
          <a:ln w="19050">
            <a:solidFill>
              <a:srgbClr val="86C49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252545B-6BEA-49AD-AA5F-F05FF5CB6DA9}"/>
              </a:ext>
            </a:extLst>
          </p:cNvPr>
          <p:cNvCxnSpPr>
            <a:cxnSpLocks/>
            <a:stCxn id="13" idx="6"/>
          </p:cNvCxnSpPr>
          <p:nvPr/>
        </p:nvCxnSpPr>
        <p:spPr>
          <a:xfrm flipV="1">
            <a:off x="2834641" y="1387462"/>
            <a:ext cx="7554685" cy="4914108"/>
          </a:xfrm>
          <a:prstGeom prst="straightConnector1">
            <a:avLst/>
          </a:prstGeom>
          <a:ln w="19050">
            <a:solidFill>
              <a:srgbClr val="FB96A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9F2D437E-3792-40FD-AAAF-D11FB19C9B6F}"/>
              </a:ext>
            </a:extLst>
          </p:cNvPr>
          <p:cNvSpPr txBox="1"/>
          <p:nvPr/>
        </p:nvSpPr>
        <p:spPr>
          <a:xfrm>
            <a:off x="7940264" y="468590"/>
            <a:ext cx="1457451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SG" b="1" dirty="0" err="1">
                <a:solidFill>
                  <a:schemeClr val="bg1"/>
                </a:solidFill>
              </a:rPr>
              <a:t>main_dataset</a:t>
            </a:r>
            <a:endParaRPr lang="en-SG" b="1" dirty="0">
              <a:solidFill>
                <a:schemeClr val="bg1"/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73C760C-211E-4C9D-A4C3-BF6B4CCCD683}"/>
              </a:ext>
            </a:extLst>
          </p:cNvPr>
          <p:cNvSpPr txBox="1"/>
          <p:nvPr/>
        </p:nvSpPr>
        <p:spPr>
          <a:xfrm rot="20120432">
            <a:off x="4438744" y="2705222"/>
            <a:ext cx="1189878" cy="276999"/>
          </a:xfrm>
          <a:prstGeom prst="rect">
            <a:avLst/>
          </a:prstGeom>
          <a:solidFill>
            <a:srgbClr val="88BCE1"/>
          </a:solidFill>
        </p:spPr>
        <p:txBody>
          <a:bodyPr wrap="none" rtlCol="0">
            <a:spAutoFit/>
          </a:bodyPr>
          <a:lstStyle/>
          <a:p>
            <a:r>
              <a:rPr lang="en-SG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noc_regions.csv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1AD8871-94C8-44D0-9BE4-DCCA42454A43}"/>
              </a:ext>
            </a:extLst>
          </p:cNvPr>
          <p:cNvSpPr txBox="1"/>
          <p:nvPr/>
        </p:nvSpPr>
        <p:spPr>
          <a:xfrm>
            <a:off x="6515851" y="4103273"/>
            <a:ext cx="52813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b="1" dirty="0">
                <a:solidFill>
                  <a:schemeClr val="bg1"/>
                </a:solidFill>
              </a:rPr>
              <a:t>“noc_regions.csv”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SG" dirty="0">
                <a:solidFill>
                  <a:schemeClr val="bg1"/>
                </a:solidFill>
              </a:rPr>
              <a:t>Country Code </a:t>
            </a:r>
            <a:r>
              <a:rPr lang="en-SG" dirty="0">
                <a:solidFill>
                  <a:schemeClr val="bg1"/>
                </a:solidFill>
                <a:sym typeface="Wingdings" panose="05000000000000000000" pitchFamily="2" charset="2"/>
              </a:rPr>
              <a:t> Country Name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b="1" dirty="0">
                <a:solidFill>
                  <a:schemeClr val="bg1"/>
                </a:solidFill>
                <a:sym typeface="Wingdings" panose="05000000000000000000" pitchFamily="2" charset="2"/>
              </a:rPr>
              <a:t>ibiblio.org HTML table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SG" dirty="0">
                <a:solidFill>
                  <a:schemeClr val="bg1"/>
                </a:solidFill>
                <a:sym typeface="Wingdings" panose="05000000000000000000" pitchFamily="2" charset="2"/>
              </a:rPr>
              <a:t>ISO 3-Alpha Country Code  IOC Olympic Country 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b="1" dirty="0" err="1">
                <a:solidFill>
                  <a:schemeClr val="bg1"/>
                </a:solidFill>
                <a:sym typeface="Wingdings" panose="05000000000000000000" pitchFamily="2" charset="2"/>
              </a:rPr>
              <a:t>faulty_codes_dict</a:t>
            </a:r>
            <a:endParaRPr lang="en-SG" b="1" dirty="0">
              <a:solidFill>
                <a:schemeClr val="bg1"/>
              </a:solidFill>
              <a:sym typeface="Wingdings" panose="05000000000000000000" pitchFamily="2" charset="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SG" dirty="0">
                <a:solidFill>
                  <a:schemeClr val="bg1"/>
                </a:solidFill>
                <a:sym typeface="Wingdings" panose="05000000000000000000" pitchFamily="2" charset="2"/>
              </a:rPr>
              <a:t>Manually change some rows of inconsistent country codes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A87D5474-047E-4FC6-83FF-162392DCAF9C}"/>
              </a:ext>
            </a:extLst>
          </p:cNvPr>
          <p:cNvSpPr txBox="1"/>
          <p:nvPr/>
        </p:nvSpPr>
        <p:spPr>
          <a:xfrm rot="19776490">
            <a:off x="3255864" y="2150707"/>
            <a:ext cx="2881045" cy="276999"/>
          </a:xfrm>
          <a:prstGeom prst="rect">
            <a:avLst/>
          </a:prstGeom>
          <a:solidFill>
            <a:srgbClr val="88BCE1"/>
          </a:solidFill>
        </p:spPr>
        <p:txBody>
          <a:bodyPr wrap="none" rtlCol="0">
            <a:spAutoFit/>
          </a:bodyPr>
          <a:lstStyle/>
          <a:p>
            <a:r>
              <a:rPr lang="en-SG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ibiblio.org HTML table + </a:t>
            </a:r>
            <a:r>
              <a:rPr lang="en-SG" sz="1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faulty_codes_dict</a:t>
            </a:r>
            <a:endParaRPr lang="en-SG" sz="1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51615968"/>
      </p:ext>
    </p:extLst>
  </p:cSld>
  <p:clrMapOvr>
    <a:masterClrMapping/>
  </p:clrMapOvr>
  <p:transition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6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6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5" grpId="0"/>
      <p:bldP spid="59" grpId="0" animBg="1"/>
      <p:bldP spid="6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8B6A5-2B53-4E6B-A59C-F6A9806EC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Factors we have identified through research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666FA5C-E34F-4104-9418-1DF40D9B4AC6}"/>
              </a:ext>
            </a:extLst>
          </p:cNvPr>
          <p:cNvSpPr/>
          <p:nvPr/>
        </p:nvSpPr>
        <p:spPr>
          <a:xfrm>
            <a:off x="838200" y="1977281"/>
            <a:ext cx="3093396" cy="1631984"/>
          </a:xfrm>
          <a:prstGeom prst="rect">
            <a:avLst/>
          </a:prstGeom>
          <a:solidFill>
            <a:srgbClr val="88BCE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GDP Per Capita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BDB4099-FA00-4396-9B17-36BD9B6FC0ED}"/>
              </a:ext>
            </a:extLst>
          </p:cNvPr>
          <p:cNvSpPr/>
          <p:nvPr/>
        </p:nvSpPr>
        <p:spPr>
          <a:xfrm>
            <a:off x="2631245" y="4150863"/>
            <a:ext cx="3093395" cy="1631984"/>
          </a:xfrm>
          <a:prstGeom prst="rect">
            <a:avLst/>
          </a:prstGeom>
          <a:solidFill>
            <a:srgbClr val="EBC59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Population Size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1E5C0FB-4340-4508-BA5F-2240A06BCD3C}"/>
              </a:ext>
            </a:extLst>
          </p:cNvPr>
          <p:cNvSpPr/>
          <p:nvPr/>
        </p:nvSpPr>
        <p:spPr>
          <a:xfrm>
            <a:off x="4549303" y="1997667"/>
            <a:ext cx="3093394" cy="1631984"/>
          </a:xfrm>
          <a:prstGeom prst="rect">
            <a:avLst/>
          </a:prstGeom>
          <a:solidFill>
            <a:srgbClr val="83878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Host Country (Yes/No)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07B392A-3855-4A51-8A9D-5486243E8D63}"/>
              </a:ext>
            </a:extLst>
          </p:cNvPr>
          <p:cNvSpPr/>
          <p:nvPr/>
        </p:nvSpPr>
        <p:spPr>
          <a:xfrm>
            <a:off x="6467362" y="4150863"/>
            <a:ext cx="3093394" cy="1631984"/>
          </a:xfrm>
          <a:prstGeom prst="rect">
            <a:avLst/>
          </a:prstGeom>
          <a:solidFill>
            <a:srgbClr val="86C49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Medals earned in the previous season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804BE64-33D8-4494-8090-1F9BAB8FE204}"/>
              </a:ext>
            </a:extLst>
          </p:cNvPr>
          <p:cNvSpPr/>
          <p:nvPr/>
        </p:nvSpPr>
        <p:spPr>
          <a:xfrm>
            <a:off x="8260404" y="1997667"/>
            <a:ext cx="3093394" cy="1631984"/>
          </a:xfrm>
          <a:prstGeom prst="rect">
            <a:avLst/>
          </a:prstGeom>
          <a:solidFill>
            <a:srgbClr val="FB96A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Medals earned in the Summer/Winter Olympics of the same season</a:t>
            </a:r>
          </a:p>
        </p:txBody>
      </p:sp>
    </p:spTree>
    <p:extLst>
      <p:ext uri="{BB962C8B-B14F-4D97-AF65-F5344CB8AC3E}">
        <p14:creationId xmlns:p14="http://schemas.microsoft.com/office/powerpoint/2010/main" val="14510272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029DE7B6-DC7C-4BA1-B406-EDDA0C0A3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-2"/>
            <a:ext cx="7537704" cy="68580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16138BE-B196-4D5B-9038-DD2EBB92A8AB}"/>
              </a:ext>
            </a:extLst>
          </p:cNvPr>
          <p:cNvGrpSpPr/>
          <p:nvPr/>
        </p:nvGrpSpPr>
        <p:grpSpPr>
          <a:xfrm>
            <a:off x="385036" y="658260"/>
            <a:ext cx="3762120" cy="5444729"/>
            <a:chOff x="385036" y="658260"/>
            <a:chExt cx="3762120" cy="5444729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B5FB45F-2ED6-4D26-B03E-ED29B61109FE}"/>
                </a:ext>
              </a:extLst>
            </p:cNvPr>
            <p:cNvSpPr txBox="1"/>
            <p:nvPr/>
          </p:nvSpPr>
          <p:spPr>
            <a:xfrm>
              <a:off x="1473529" y="658260"/>
              <a:ext cx="145745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SG" b="1" dirty="0" err="1"/>
                <a:t>main_dataset</a:t>
              </a:r>
              <a:endParaRPr lang="en-SG" b="1" dirty="0"/>
            </a:p>
            <a:p>
              <a:pPr algn="ctr"/>
              <a:r>
                <a:rPr lang="en-SG" b="1" dirty="0"/>
                <a:t>columns</a:t>
              </a: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103BAC40-7315-422C-99BB-865CF4C6A20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63471" y="1310864"/>
              <a:ext cx="2077567" cy="2671159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8D42DE45-4C20-4982-AE1E-FFCB428469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4495" y="4126648"/>
              <a:ext cx="2875520" cy="369332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F91483D-820F-41B6-BC86-ECD73BDCEF59}"/>
                </a:ext>
              </a:extLst>
            </p:cNvPr>
            <p:cNvSpPr txBox="1"/>
            <p:nvPr/>
          </p:nvSpPr>
          <p:spPr>
            <a:xfrm>
              <a:off x="385036" y="4902660"/>
              <a:ext cx="3762120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dirty="0"/>
                <a:t>Cleaned data for external .csv files: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SG" dirty="0"/>
                <a:t>World GDP Per Capita (1960-2016)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SG" dirty="0"/>
                <a:t>World Population Size (1960-2016)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SG" dirty="0"/>
                <a:t>Olympics Host Countries</a:t>
              </a:r>
            </a:p>
          </p:txBody>
        </p:sp>
      </p:grpSp>
      <p:pic>
        <p:nvPicPr>
          <p:cNvPr id="33" name="Picture 32">
            <a:extLst>
              <a:ext uri="{FF2B5EF4-FFF2-40B4-BE49-F238E27FC236}">
                <a16:creationId xmlns:a16="http://schemas.microsoft.com/office/drawing/2014/main" id="{08C32D34-3409-4A24-B58B-F802DDD136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3332" y="427481"/>
            <a:ext cx="2082036" cy="6298596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030FEC25-F16A-463E-963B-713D76F5F3D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887" t="1086" r="5816"/>
          <a:stretch/>
        </p:blipFill>
        <p:spPr>
          <a:xfrm>
            <a:off x="9234687" y="421378"/>
            <a:ext cx="2195136" cy="6304699"/>
          </a:xfrm>
          <a:prstGeom prst="rect">
            <a:avLst/>
          </a:prstGeom>
        </p:spPr>
      </p:pic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215FBD0-0758-42EA-890C-3F175BB6D99C}"/>
              </a:ext>
            </a:extLst>
          </p:cNvPr>
          <p:cNvCxnSpPr>
            <a:cxnSpLocks/>
          </p:cNvCxnSpPr>
          <p:nvPr/>
        </p:nvCxnSpPr>
        <p:spPr>
          <a:xfrm flipV="1">
            <a:off x="4074522" y="3246695"/>
            <a:ext cx="1694099" cy="212662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CD4EA2D0-8C94-4980-841A-932B5022A922}"/>
              </a:ext>
            </a:extLst>
          </p:cNvPr>
          <p:cNvCxnSpPr>
            <a:cxnSpLocks/>
          </p:cNvCxnSpPr>
          <p:nvPr/>
        </p:nvCxnSpPr>
        <p:spPr>
          <a:xfrm flipV="1">
            <a:off x="4074522" y="3551701"/>
            <a:ext cx="1674321" cy="205592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0BB500CE-B420-40C7-9B6E-49FD8BF80077}"/>
              </a:ext>
            </a:extLst>
          </p:cNvPr>
          <p:cNvCxnSpPr>
            <a:cxnSpLocks/>
          </p:cNvCxnSpPr>
          <p:nvPr/>
        </p:nvCxnSpPr>
        <p:spPr>
          <a:xfrm flipV="1">
            <a:off x="4033520" y="3798763"/>
            <a:ext cx="1698954" cy="210927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2D61E794-8EBA-477A-A401-E54A620D6A5B}"/>
              </a:ext>
            </a:extLst>
          </p:cNvPr>
          <p:cNvCxnSpPr>
            <a:cxnSpLocks/>
          </p:cNvCxnSpPr>
          <p:nvPr/>
        </p:nvCxnSpPr>
        <p:spPr>
          <a:xfrm flipV="1">
            <a:off x="3082402" y="828837"/>
            <a:ext cx="2653077" cy="1140679"/>
          </a:xfrm>
          <a:prstGeom prst="straightConnector1">
            <a:avLst/>
          </a:prstGeom>
          <a:ln w="19050">
            <a:solidFill>
              <a:srgbClr val="88BCE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2AF98A74-E1F0-42DF-A8BB-63D5694D65D4}"/>
              </a:ext>
            </a:extLst>
          </p:cNvPr>
          <p:cNvCxnSpPr>
            <a:cxnSpLocks/>
          </p:cNvCxnSpPr>
          <p:nvPr/>
        </p:nvCxnSpPr>
        <p:spPr>
          <a:xfrm flipV="1">
            <a:off x="3082402" y="1092406"/>
            <a:ext cx="2653077" cy="1716274"/>
          </a:xfrm>
          <a:prstGeom prst="straightConnector1">
            <a:avLst/>
          </a:prstGeom>
          <a:ln w="19050">
            <a:solidFill>
              <a:srgbClr val="88BCE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A6CAFA30-21B5-40B0-8120-4597930F3849}"/>
              </a:ext>
            </a:extLst>
          </p:cNvPr>
          <p:cNvCxnSpPr>
            <a:cxnSpLocks/>
          </p:cNvCxnSpPr>
          <p:nvPr/>
        </p:nvCxnSpPr>
        <p:spPr>
          <a:xfrm flipV="1">
            <a:off x="3082402" y="1399176"/>
            <a:ext cx="2653077" cy="1400589"/>
          </a:xfrm>
          <a:prstGeom prst="straightConnector1">
            <a:avLst/>
          </a:prstGeom>
          <a:ln w="19050">
            <a:solidFill>
              <a:srgbClr val="88BCE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8F16796B-0660-493C-A3DB-83F01E54EF84}"/>
              </a:ext>
            </a:extLst>
          </p:cNvPr>
          <p:cNvCxnSpPr>
            <a:cxnSpLocks/>
          </p:cNvCxnSpPr>
          <p:nvPr/>
        </p:nvCxnSpPr>
        <p:spPr>
          <a:xfrm flipV="1">
            <a:off x="3082402" y="2451543"/>
            <a:ext cx="2550930" cy="1277206"/>
          </a:xfrm>
          <a:prstGeom prst="straightConnector1">
            <a:avLst/>
          </a:prstGeom>
          <a:ln w="19050">
            <a:solidFill>
              <a:srgbClr val="F5D68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960D7007-F3CD-4323-8A95-20C4C0A9A362}"/>
              </a:ext>
            </a:extLst>
          </p:cNvPr>
          <p:cNvSpPr/>
          <p:nvPr/>
        </p:nvSpPr>
        <p:spPr>
          <a:xfrm>
            <a:off x="5682903" y="1484684"/>
            <a:ext cx="1979890" cy="1640004"/>
          </a:xfrm>
          <a:prstGeom prst="rect">
            <a:avLst/>
          </a:prstGeom>
          <a:noFill/>
          <a:ln w="38100">
            <a:solidFill>
              <a:srgbClr val="EBC5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5F7AB85-686C-4F18-8C84-2F6A74CB5F36}"/>
              </a:ext>
            </a:extLst>
          </p:cNvPr>
          <p:cNvSpPr txBox="1"/>
          <p:nvPr/>
        </p:nvSpPr>
        <p:spPr>
          <a:xfrm>
            <a:off x="5284710" y="33824"/>
            <a:ext cx="27762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b="1" dirty="0" err="1">
                <a:solidFill>
                  <a:schemeClr val="bg1"/>
                </a:solidFill>
              </a:rPr>
              <a:t>summer_dataset</a:t>
            </a:r>
            <a:r>
              <a:rPr lang="en-SG" b="1" dirty="0">
                <a:solidFill>
                  <a:schemeClr val="bg1"/>
                </a:solidFill>
              </a:rPr>
              <a:t> columns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D70C44EB-3188-4317-91C8-2B5085D2187F}"/>
              </a:ext>
            </a:extLst>
          </p:cNvPr>
          <p:cNvSpPr/>
          <p:nvPr/>
        </p:nvSpPr>
        <p:spPr>
          <a:xfrm>
            <a:off x="5704071" y="5299098"/>
            <a:ext cx="1979890" cy="1337334"/>
          </a:xfrm>
          <a:prstGeom prst="rect">
            <a:avLst/>
          </a:prstGeom>
          <a:noFill/>
          <a:ln w="57150">
            <a:solidFill>
              <a:srgbClr val="FB96A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D4B491A7-90CD-45B8-92C8-1F5659638749}"/>
              </a:ext>
            </a:extLst>
          </p:cNvPr>
          <p:cNvSpPr/>
          <p:nvPr/>
        </p:nvSpPr>
        <p:spPr>
          <a:xfrm>
            <a:off x="9304845" y="1520074"/>
            <a:ext cx="2064230" cy="1288606"/>
          </a:xfrm>
          <a:prstGeom prst="rect">
            <a:avLst/>
          </a:prstGeom>
          <a:solidFill>
            <a:srgbClr val="FF7C80">
              <a:alpha val="2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19513F06-8140-4625-8163-FAB652AFA2B1}"/>
              </a:ext>
            </a:extLst>
          </p:cNvPr>
          <p:cNvCxnSpPr>
            <a:cxnSpLocks/>
          </p:cNvCxnSpPr>
          <p:nvPr/>
        </p:nvCxnSpPr>
        <p:spPr>
          <a:xfrm flipV="1">
            <a:off x="1745239" y="2114141"/>
            <a:ext cx="3937664" cy="2045498"/>
          </a:xfrm>
          <a:prstGeom prst="straightConnector1">
            <a:avLst/>
          </a:prstGeom>
          <a:ln w="19050">
            <a:solidFill>
              <a:srgbClr val="F5D68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>
            <a:extLst>
              <a:ext uri="{FF2B5EF4-FFF2-40B4-BE49-F238E27FC236}">
                <a16:creationId xmlns:a16="http://schemas.microsoft.com/office/drawing/2014/main" id="{FDD7C86A-09D5-4129-96EF-0BB5C4260D67}"/>
              </a:ext>
            </a:extLst>
          </p:cNvPr>
          <p:cNvSpPr/>
          <p:nvPr/>
        </p:nvSpPr>
        <p:spPr>
          <a:xfrm>
            <a:off x="5704071" y="3982023"/>
            <a:ext cx="1979890" cy="1265617"/>
          </a:xfrm>
          <a:prstGeom prst="rect">
            <a:avLst/>
          </a:prstGeom>
          <a:noFill/>
          <a:ln w="57150">
            <a:solidFill>
              <a:srgbClr val="86C49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A1D1E075-CDAE-4358-96A6-3790FDBA9390}"/>
              </a:ext>
            </a:extLst>
          </p:cNvPr>
          <p:cNvSpPr/>
          <p:nvPr/>
        </p:nvSpPr>
        <p:spPr>
          <a:xfrm>
            <a:off x="5704071" y="1491740"/>
            <a:ext cx="1950339" cy="1305445"/>
          </a:xfrm>
          <a:prstGeom prst="rect">
            <a:avLst/>
          </a:prstGeom>
          <a:solidFill>
            <a:srgbClr val="33CC33">
              <a:alpha val="20000"/>
            </a:srgb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D717E2C1-F573-4138-AB4A-A2CB81F6DCC0}"/>
              </a:ext>
            </a:extLst>
          </p:cNvPr>
          <p:cNvSpPr txBox="1"/>
          <p:nvPr/>
        </p:nvSpPr>
        <p:spPr>
          <a:xfrm>
            <a:off x="8931238" y="36841"/>
            <a:ext cx="27762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b="1" dirty="0" err="1">
                <a:solidFill>
                  <a:schemeClr val="bg1"/>
                </a:solidFill>
              </a:rPr>
              <a:t>winter_dataset</a:t>
            </a:r>
            <a:r>
              <a:rPr lang="en-SG" b="1" dirty="0">
                <a:solidFill>
                  <a:schemeClr val="bg1"/>
                </a:solidFill>
              </a:rPr>
              <a:t> columns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60966A2-B0B5-4F84-8AE4-28EF41EBD999}"/>
              </a:ext>
            </a:extLst>
          </p:cNvPr>
          <p:cNvGrpSpPr/>
          <p:nvPr/>
        </p:nvGrpSpPr>
        <p:grpSpPr>
          <a:xfrm>
            <a:off x="7654410" y="2144463"/>
            <a:ext cx="649185" cy="2470370"/>
            <a:chOff x="7654410" y="2073027"/>
            <a:chExt cx="649185" cy="2541806"/>
          </a:xfrm>
        </p:grpSpPr>
        <p:cxnSp>
          <p:nvCxnSpPr>
            <p:cNvPr id="57" name="Connector: Curved 56">
              <a:extLst>
                <a:ext uri="{FF2B5EF4-FFF2-40B4-BE49-F238E27FC236}">
                  <a16:creationId xmlns:a16="http://schemas.microsoft.com/office/drawing/2014/main" id="{05487E3C-5E03-4A98-87EE-86C7B3E702F6}"/>
                </a:ext>
              </a:extLst>
            </p:cNvPr>
            <p:cNvCxnSpPr>
              <a:cxnSpLocks/>
              <a:endCxn id="53" idx="3"/>
            </p:cNvCxnSpPr>
            <p:nvPr/>
          </p:nvCxnSpPr>
          <p:spPr>
            <a:xfrm rot="5400000">
              <a:off x="7473225" y="3784463"/>
              <a:ext cx="1041106" cy="619633"/>
            </a:xfrm>
            <a:prstGeom prst="curvedConnector2">
              <a:avLst/>
            </a:prstGeom>
            <a:ln w="19050">
              <a:solidFill>
                <a:srgbClr val="86C49B"/>
              </a:solidFill>
              <a:tailEnd type="triangl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58" name="Connector: Curved 57">
              <a:extLst>
                <a:ext uri="{FF2B5EF4-FFF2-40B4-BE49-F238E27FC236}">
                  <a16:creationId xmlns:a16="http://schemas.microsoft.com/office/drawing/2014/main" id="{2A8F61D5-0254-4836-915D-988208835D58}"/>
                </a:ext>
              </a:extLst>
            </p:cNvPr>
            <p:cNvCxnSpPr>
              <a:cxnSpLocks/>
              <a:stCxn id="54" idx="3"/>
            </p:cNvCxnSpPr>
            <p:nvPr/>
          </p:nvCxnSpPr>
          <p:spPr>
            <a:xfrm>
              <a:off x="7654410" y="2073027"/>
              <a:ext cx="649185" cy="1500699"/>
            </a:xfrm>
            <a:prstGeom prst="curvedConnector2">
              <a:avLst/>
            </a:prstGeom>
            <a:ln w="19050">
              <a:solidFill>
                <a:srgbClr val="86C49B"/>
              </a:solidFill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</p:grp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6E2EFF09-42DB-4CC1-BD45-355195913A60}"/>
              </a:ext>
            </a:extLst>
          </p:cNvPr>
          <p:cNvCxnSpPr>
            <a:cxnSpLocks/>
            <a:stCxn id="48" idx="1"/>
            <a:endCxn id="47" idx="3"/>
          </p:cNvCxnSpPr>
          <p:nvPr/>
        </p:nvCxnSpPr>
        <p:spPr>
          <a:xfrm flipH="1">
            <a:off x="7683961" y="2164377"/>
            <a:ext cx="1620884" cy="3803388"/>
          </a:xfrm>
          <a:prstGeom prst="straightConnector1">
            <a:avLst/>
          </a:prstGeom>
          <a:ln w="28575">
            <a:solidFill>
              <a:srgbClr val="FB96A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B198B8BE-8C93-4B54-AA24-05A8A19ED40F}"/>
              </a:ext>
            </a:extLst>
          </p:cNvPr>
          <p:cNvSpPr txBox="1"/>
          <p:nvPr/>
        </p:nvSpPr>
        <p:spPr>
          <a:xfrm>
            <a:off x="7797121" y="2385700"/>
            <a:ext cx="1048813" cy="461665"/>
          </a:xfrm>
          <a:prstGeom prst="rect">
            <a:avLst/>
          </a:prstGeom>
          <a:solidFill>
            <a:srgbClr val="86C49B"/>
          </a:solidFill>
        </p:spPr>
        <p:txBody>
          <a:bodyPr wrap="none" rtlCol="0">
            <a:spAutoFit/>
          </a:bodyPr>
          <a:lstStyle/>
          <a:p>
            <a:r>
              <a:rPr lang="en-SG" sz="1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Prev</a:t>
            </a:r>
            <a:r>
              <a:rPr lang="en-SG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Summer</a:t>
            </a:r>
          </a:p>
          <a:p>
            <a:r>
              <a:rPr lang="en-SG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Olympics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D1D0DAD9-FD92-4D2B-9D94-94AB94F32AAC}"/>
              </a:ext>
            </a:extLst>
          </p:cNvPr>
          <p:cNvSpPr txBox="1"/>
          <p:nvPr/>
        </p:nvSpPr>
        <p:spPr>
          <a:xfrm>
            <a:off x="7922455" y="4818466"/>
            <a:ext cx="935000" cy="461665"/>
          </a:xfrm>
          <a:prstGeom prst="rect">
            <a:avLst/>
          </a:prstGeom>
          <a:solidFill>
            <a:srgbClr val="FB96A5"/>
          </a:solidFill>
        </p:spPr>
        <p:txBody>
          <a:bodyPr wrap="none" rtlCol="0">
            <a:spAutoFit/>
          </a:bodyPr>
          <a:lstStyle/>
          <a:p>
            <a:r>
              <a:rPr lang="en-SG" sz="1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Prev</a:t>
            </a:r>
            <a:r>
              <a:rPr lang="en-SG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Winter</a:t>
            </a:r>
          </a:p>
          <a:p>
            <a:r>
              <a:rPr lang="en-SG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Olympics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996FF87-7DC9-4EFC-BF6F-1DCB3FAAC268}"/>
              </a:ext>
            </a:extLst>
          </p:cNvPr>
          <p:cNvSpPr txBox="1"/>
          <p:nvPr/>
        </p:nvSpPr>
        <p:spPr>
          <a:xfrm>
            <a:off x="4600225" y="405488"/>
            <a:ext cx="10461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1400" b="1" dirty="0">
                <a:solidFill>
                  <a:schemeClr val="bg1"/>
                </a:solidFill>
              </a:rPr>
              <a:t>2812 rows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65DFF9D-36D7-42A7-817D-494455A6C2CB}"/>
              </a:ext>
            </a:extLst>
          </p:cNvPr>
          <p:cNvSpPr txBox="1"/>
          <p:nvPr/>
        </p:nvSpPr>
        <p:spPr>
          <a:xfrm>
            <a:off x="8238784" y="403156"/>
            <a:ext cx="10461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1400" b="1" dirty="0">
                <a:solidFill>
                  <a:schemeClr val="bg1"/>
                </a:solidFill>
              </a:rPr>
              <a:t>1236 rows</a:t>
            </a:r>
          </a:p>
        </p:txBody>
      </p:sp>
    </p:spTree>
    <p:extLst>
      <p:ext uri="{BB962C8B-B14F-4D97-AF65-F5344CB8AC3E}">
        <p14:creationId xmlns:p14="http://schemas.microsoft.com/office/powerpoint/2010/main" val="176559539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7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7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7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7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5" grpId="0"/>
      <p:bldP spid="47" grpId="0" animBg="1"/>
      <p:bldP spid="48" grpId="0" animBg="1"/>
      <p:bldP spid="53" grpId="0" animBg="1"/>
      <p:bldP spid="54" grpId="0" animBg="1"/>
      <p:bldP spid="55" grpId="0"/>
      <p:bldP spid="60" grpId="0" animBg="1"/>
      <p:bldP spid="61" grpId="0" animBg="1"/>
      <p:bldP spid="32" grpId="0"/>
      <p:bldP spid="3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854BD06-0DEB-4924-A764-E665DF03AF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0667" y="2187743"/>
            <a:ext cx="10146453" cy="248251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Data </a:t>
            </a:r>
            <a:r>
              <a:rPr lang="en-US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Visualisation</a:t>
            </a:r>
            <a:endParaRPr lang="en-US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BCFB76E-60D2-46C5-AE9C-AF484357D6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370667" y="4670258"/>
            <a:ext cx="5293449" cy="179150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Medal Tally </a:t>
            </a:r>
            <a:r>
              <a:rPr lang="en-US" sz="24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Visualisation</a:t>
            </a:r>
            <a:r>
              <a: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(Over the Years &amp; By Country)</a:t>
            </a:r>
          </a:p>
          <a:p>
            <a:r>
              <a: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Medal Tally vs. </a:t>
            </a:r>
            <a:r>
              <a:rPr lang="en-US" dirty="0">
                <a:solidFill>
                  <a:schemeClr val="tx1"/>
                </a:solidFill>
              </a:rPr>
              <a:t>Predictors </a:t>
            </a:r>
            <a:r>
              <a:rPr lang="en-US" dirty="0" err="1">
                <a:solidFill>
                  <a:schemeClr val="tx1"/>
                </a:solidFill>
              </a:rPr>
              <a:t>Visualisation</a:t>
            </a:r>
            <a:r>
              <a:rPr lang="en-US" dirty="0">
                <a:solidFill>
                  <a:schemeClr val="tx1"/>
                </a:solidFill>
              </a:rPr>
              <a:t> (Correlation Matrix)</a:t>
            </a:r>
            <a:endParaRPr lang="en-US" sz="24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19" name="Graphic 18" descr="Diagnostic">
            <a:extLst>
              <a:ext uri="{FF2B5EF4-FFF2-40B4-BE49-F238E27FC236}">
                <a16:creationId xmlns:a16="http://schemas.microsoft.com/office/drawing/2014/main" id="{B4119621-B217-47F0-AF73-794AA7B564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201" y="2743201"/>
            <a:ext cx="1371600" cy="1371600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695AD761-EC94-4696-A7B6-C8487C02D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41431" y="816337"/>
            <a:ext cx="5225327" cy="5225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327121"/>
      </p:ext>
    </p:extLst>
  </p:cSld>
  <p:clrMapOvr>
    <a:masterClrMapping/>
  </p:clrMapOvr>
  <p:transition>
    <p:cover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FFD1237-8DEB-4636-B3AB-5F7939CA40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7880" y="2267720"/>
            <a:ext cx="6144276" cy="100761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57B65C9-6497-43EE-8292-E0F6EC06C5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SG" dirty="0"/>
              <a:t>Medal Tally &amp; Total Participants Visualisation</a:t>
            </a: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3639625F-CB4D-4566-8231-303BAF246C68}"/>
              </a:ext>
            </a:extLst>
          </p:cNvPr>
          <p:cNvGrpSpPr/>
          <p:nvPr/>
        </p:nvGrpSpPr>
        <p:grpSpPr>
          <a:xfrm>
            <a:off x="260793" y="3522709"/>
            <a:ext cx="6868134" cy="2794244"/>
            <a:chOff x="5451231" y="3483865"/>
            <a:chExt cx="5927970" cy="2411746"/>
          </a:xfrm>
        </p:grpSpPr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14FC9A50-24EB-4DFD-9605-5C39123931E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51231" y="4724957"/>
              <a:ext cx="5888593" cy="1170654"/>
            </a:xfrm>
            <a:prstGeom prst="rect">
              <a:avLst/>
            </a:prstGeom>
          </p:spPr>
        </p:pic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F9B654FB-C6D2-4540-AC73-35A57CBFEA7D}"/>
                </a:ext>
              </a:extLst>
            </p:cNvPr>
            <p:cNvGrpSpPr/>
            <p:nvPr/>
          </p:nvGrpSpPr>
          <p:grpSpPr>
            <a:xfrm>
              <a:off x="5474429" y="3483865"/>
              <a:ext cx="5904772" cy="1301495"/>
              <a:chOff x="5474429" y="3483865"/>
              <a:chExt cx="5904772" cy="1301495"/>
            </a:xfrm>
          </p:grpSpPr>
          <p:pic>
            <p:nvPicPr>
              <p:cNvPr id="82" name="Picture 81">
                <a:extLst>
                  <a:ext uri="{FF2B5EF4-FFF2-40B4-BE49-F238E27FC236}">
                    <a16:creationId xmlns:a16="http://schemas.microsoft.com/office/drawing/2014/main" id="{095BDF94-D64A-4FB9-AAB1-EB07A336ED2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t="15855" b="35236"/>
              <a:stretch/>
            </p:blipFill>
            <p:spPr>
              <a:xfrm>
                <a:off x="5547603" y="3962400"/>
                <a:ext cx="5734062" cy="822960"/>
              </a:xfrm>
              <a:prstGeom prst="rect">
                <a:avLst/>
              </a:prstGeom>
            </p:spPr>
          </p:pic>
          <p:pic>
            <p:nvPicPr>
              <p:cNvPr id="83" name="Picture 82">
                <a:extLst>
                  <a:ext uri="{FF2B5EF4-FFF2-40B4-BE49-F238E27FC236}">
                    <a16:creationId xmlns:a16="http://schemas.microsoft.com/office/drawing/2014/main" id="{7441BCAA-135A-4526-AAD6-9431BBFEA01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t="18132" b="39264"/>
              <a:stretch/>
            </p:blipFill>
            <p:spPr>
              <a:xfrm>
                <a:off x="5474429" y="3483865"/>
                <a:ext cx="5904772" cy="739139"/>
              </a:xfrm>
              <a:prstGeom prst="rect">
                <a:avLst/>
              </a:prstGeom>
            </p:spPr>
          </p:pic>
        </p:grp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70D05FBC-BC8D-4672-AD53-0D83D5AE9B43}"/>
              </a:ext>
            </a:extLst>
          </p:cNvPr>
          <p:cNvGrpSpPr/>
          <p:nvPr/>
        </p:nvGrpSpPr>
        <p:grpSpPr>
          <a:xfrm>
            <a:off x="357053" y="1820093"/>
            <a:ext cx="5651862" cy="1619385"/>
            <a:chOff x="370790" y="1637211"/>
            <a:chExt cx="6212890" cy="1828272"/>
          </a:xfrm>
        </p:grpSpPr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C6BD1955-687E-46FF-B9C7-4C5D1852F84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70790" y="1637211"/>
              <a:ext cx="6212890" cy="1828272"/>
            </a:xfrm>
            <a:prstGeom prst="rect">
              <a:avLst/>
            </a:prstGeom>
          </p:spPr>
        </p:pic>
        <p:sp>
          <p:nvSpPr>
            <p:cNvPr id="55" name="Rectangle: Rounded Corners 54">
              <a:extLst>
                <a:ext uri="{FF2B5EF4-FFF2-40B4-BE49-F238E27FC236}">
                  <a16:creationId xmlns:a16="http://schemas.microsoft.com/office/drawing/2014/main" id="{18797F5C-C9AE-454B-9C0B-1557A68C371A}"/>
                </a:ext>
              </a:extLst>
            </p:cNvPr>
            <p:cNvSpPr/>
            <p:nvPr/>
          </p:nvSpPr>
          <p:spPr>
            <a:xfrm>
              <a:off x="3039292" y="1654628"/>
              <a:ext cx="1584960" cy="3048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dirty="0"/>
            </a:p>
          </p:txBody>
        </p:sp>
      </p:grpSp>
      <p:sp>
        <p:nvSpPr>
          <p:cNvPr id="91" name="TextBox 90">
            <a:extLst>
              <a:ext uri="{FF2B5EF4-FFF2-40B4-BE49-F238E27FC236}">
                <a16:creationId xmlns:a16="http://schemas.microsoft.com/office/drawing/2014/main" id="{4D29B7B9-6DCC-4E83-8E27-DCE2D9E80429}"/>
              </a:ext>
            </a:extLst>
          </p:cNvPr>
          <p:cNvSpPr txBox="1"/>
          <p:nvPr/>
        </p:nvSpPr>
        <p:spPr>
          <a:xfrm>
            <a:off x="2644008" y="6316953"/>
            <a:ext cx="15534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Plotly</a:t>
            </a:r>
            <a:r>
              <a:rPr lang="en-SG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Boxplots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484BE438-44B3-4E53-A8A2-339C2F04A3EB}"/>
              </a:ext>
            </a:extLst>
          </p:cNvPr>
          <p:cNvSpPr txBox="1"/>
          <p:nvPr/>
        </p:nvSpPr>
        <p:spPr>
          <a:xfrm>
            <a:off x="7779659" y="1794753"/>
            <a:ext cx="30556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200" dirty="0"/>
              <a:t>Total Winter Olympics Medals Over the Years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D6369E79-44AD-4FAF-8824-B2DBC27E57D4}"/>
              </a:ext>
            </a:extLst>
          </p:cNvPr>
          <p:cNvSpPr txBox="1"/>
          <p:nvPr/>
        </p:nvSpPr>
        <p:spPr>
          <a:xfrm>
            <a:off x="1991234" y="3633709"/>
            <a:ext cx="28473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200" dirty="0"/>
              <a:t>Gold, Silver &amp; Bronze Medals 1998 Winter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67BE59-BFFA-42DE-A947-CE8A579BC44C}"/>
              </a:ext>
            </a:extLst>
          </p:cNvPr>
          <p:cNvSpPr txBox="1"/>
          <p:nvPr/>
        </p:nvSpPr>
        <p:spPr>
          <a:xfrm>
            <a:off x="6946047" y="3646140"/>
            <a:ext cx="473795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2000" dirty="0"/>
              <a:t>Median, IQRs, mean, standard deviation for each year’s medal tallies easily observable</a:t>
            </a:r>
          </a:p>
          <a:p>
            <a:endParaRPr lang="en-SG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2000" dirty="0"/>
              <a:t>Slider to go through the years</a:t>
            </a:r>
          </a:p>
          <a:p>
            <a:endParaRPr lang="en-SG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2000" dirty="0"/>
              <a:t>Compare gold, silver and bronze medal tallies side by side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C800F2-FF39-44E3-9EC6-1A600618125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3710" y="1635249"/>
            <a:ext cx="5544170" cy="183025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F3E6A60-63F6-4A38-AE6E-BFDC68894A25}"/>
              </a:ext>
            </a:extLst>
          </p:cNvPr>
          <p:cNvSpPr/>
          <p:nvPr/>
        </p:nvSpPr>
        <p:spPr>
          <a:xfrm>
            <a:off x="2784588" y="1635250"/>
            <a:ext cx="3309949" cy="1848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D217E67-D2B2-43A8-B0E2-A48291C3EB53}"/>
              </a:ext>
            </a:extLst>
          </p:cNvPr>
          <p:cNvSpPr/>
          <p:nvPr/>
        </p:nvSpPr>
        <p:spPr>
          <a:xfrm>
            <a:off x="2704483" y="1787650"/>
            <a:ext cx="1343261" cy="2284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8050753D-62D2-4979-A763-D2404102A1D0}"/>
              </a:ext>
            </a:extLst>
          </p:cNvPr>
          <p:cNvSpPr txBox="1"/>
          <p:nvPr/>
        </p:nvSpPr>
        <p:spPr>
          <a:xfrm>
            <a:off x="2323968" y="1751883"/>
            <a:ext cx="21009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200" dirty="0"/>
              <a:t>Total Participants 1998 Winter</a:t>
            </a:r>
          </a:p>
        </p:txBody>
      </p:sp>
    </p:spTree>
    <p:extLst>
      <p:ext uri="{BB962C8B-B14F-4D97-AF65-F5344CB8AC3E}">
        <p14:creationId xmlns:p14="http://schemas.microsoft.com/office/powerpoint/2010/main" val="3921706078"/>
      </p:ext>
    </p:extLst>
  </p:cSld>
  <p:clrMapOvr>
    <a:masterClrMapping/>
  </p:clrMapOvr>
  <p:transition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, map&#10;&#10;Description generated with very high confidence">
            <a:extLst>
              <a:ext uri="{FF2B5EF4-FFF2-40B4-BE49-F238E27FC236}">
                <a16:creationId xmlns:a16="http://schemas.microsoft.com/office/drawing/2014/main" id="{058A1A1D-BAF0-4EE5-8650-AE77D1A79C8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" y="1824894"/>
            <a:ext cx="6074228" cy="379639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B28B6A5-2B53-4E6B-A59C-F6A9806EC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Medal Tally Choropleth Visualisation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9A715B3-E7B9-4EFD-97EC-DB93678BBB3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3519" y="1814287"/>
            <a:ext cx="6103389" cy="381461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DC97DC9-E969-454E-88B0-09E55F4BCA24}"/>
              </a:ext>
            </a:extLst>
          </p:cNvPr>
          <p:cNvSpPr txBox="1"/>
          <p:nvPr/>
        </p:nvSpPr>
        <p:spPr>
          <a:xfrm>
            <a:off x="1117624" y="5670324"/>
            <a:ext cx="35321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SG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Bokeh Choropleth Map</a:t>
            </a:r>
          </a:p>
          <a:p>
            <a:pPr algn="ctr"/>
            <a:r>
              <a:rPr lang="en-SG" sz="15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Filter by Medal Type and Type of Olympics</a:t>
            </a:r>
          </a:p>
          <a:p>
            <a:pPr algn="ctr"/>
            <a:r>
              <a:rPr lang="en-SG" sz="15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(Button Interactivity)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0282EF1-01AA-4AF0-ADC6-C62B3842B47F}"/>
              </a:ext>
            </a:extLst>
          </p:cNvPr>
          <p:cNvSpPr txBox="1"/>
          <p:nvPr/>
        </p:nvSpPr>
        <p:spPr>
          <a:xfrm>
            <a:off x="7936595" y="5665706"/>
            <a:ext cx="25572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SG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Bokeh Choropleth Map</a:t>
            </a:r>
          </a:p>
          <a:p>
            <a:pPr algn="ctr"/>
            <a:r>
              <a:rPr lang="en-SG" sz="15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Timeline from the 1</a:t>
            </a:r>
            <a:r>
              <a:rPr lang="en-SG" sz="1500" i="1" baseline="30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 </a:t>
            </a:r>
            <a:r>
              <a:rPr lang="en-SG" sz="15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Olympics</a:t>
            </a:r>
          </a:p>
          <a:p>
            <a:pPr algn="ctr"/>
            <a:r>
              <a:rPr lang="en-SG" sz="15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(Slider Interactivity)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BA5862D-F5B7-4F48-A687-549E2FDE7FEE}"/>
              </a:ext>
            </a:extLst>
          </p:cNvPr>
          <p:cNvSpPr/>
          <p:nvPr/>
        </p:nvSpPr>
        <p:spPr>
          <a:xfrm>
            <a:off x="6163519" y="5403340"/>
            <a:ext cx="2696001" cy="276100"/>
          </a:xfrm>
          <a:prstGeom prst="rect">
            <a:avLst/>
          </a:prstGeom>
          <a:solidFill>
            <a:srgbClr val="EBC597">
              <a:alpha val="20000"/>
            </a:srgb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`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A7396D8-BAF2-4E9D-870C-8F43BCB40E33}"/>
              </a:ext>
            </a:extLst>
          </p:cNvPr>
          <p:cNvSpPr/>
          <p:nvPr/>
        </p:nvSpPr>
        <p:spPr>
          <a:xfrm>
            <a:off x="175059" y="5054600"/>
            <a:ext cx="1056841" cy="396240"/>
          </a:xfrm>
          <a:prstGeom prst="rect">
            <a:avLst/>
          </a:prstGeom>
          <a:solidFill>
            <a:srgbClr val="EBC597">
              <a:alpha val="20000"/>
            </a:srgb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51467262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Them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Modern 01">
      <a:majorFont>
        <a:latin typeface="Century Gothic"/>
        <a:ea typeface=""/>
        <a:cs typeface=""/>
      </a:majorFont>
      <a:minorFont>
        <a:latin typeface="Segoe UI Ligh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icrosoft_Data_Driven_Financial_Corporate.potx" id="{AF0BB5A1-6D8A-4FE6-8E42-5BDD7830AEFF}" vid="{0057B11C-41A7-4209-873B-0AFB0F6811B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812</Words>
  <Application>Microsoft Office PowerPoint</Application>
  <PresentationFormat>Widescreen</PresentationFormat>
  <Paragraphs>244</Paragraphs>
  <Slides>26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Arial</vt:lpstr>
      <vt:lpstr>Calibri</vt:lpstr>
      <vt:lpstr>Cambria Math</vt:lpstr>
      <vt:lpstr>Century Gothic</vt:lpstr>
      <vt:lpstr>Segoe UI Light</vt:lpstr>
      <vt:lpstr>Wingdings</vt:lpstr>
      <vt:lpstr>Office Theme</vt:lpstr>
      <vt:lpstr>Slide 1</vt:lpstr>
      <vt:lpstr>Can we create a model to predict future medal tallies?</vt:lpstr>
      <vt:lpstr>Data Cleaning</vt:lpstr>
      <vt:lpstr>PowerPoint Presentation</vt:lpstr>
      <vt:lpstr>Factors we have identified through research</vt:lpstr>
      <vt:lpstr>PowerPoint Presentation</vt:lpstr>
      <vt:lpstr>Data Visualisation</vt:lpstr>
      <vt:lpstr>Medal Tally &amp; Total Participants Visualisation</vt:lpstr>
      <vt:lpstr>Medal Tally Choropleth Visualisation</vt:lpstr>
      <vt:lpstr>Total Medals vs. Predictors Visualisation</vt:lpstr>
      <vt:lpstr>Total Medals vs. Predictors Visualisation</vt:lpstr>
      <vt:lpstr>Machine Learning Models</vt:lpstr>
      <vt:lpstr>Pipeline for Models</vt:lpstr>
      <vt:lpstr>Dataset Split</vt:lpstr>
      <vt:lpstr>Pipeline for Models</vt:lpstr>
      <vt:lpstr>Prediction Models</vt:lpstr>
      <vt:lpstr>Outcome</vt:lpstr>
      <vt:lpstr>Multivariate Linear Regression</vt:lpstr>
      <vt:lpstr>Random Decision Forest</vt:lpstr>
      <vt:lpstr>CNN</vt:lpstr>
      <vt:lpstr>Pipeline for Models</vt:lpstr>
      <vt:lpstr>Ensemble Learning</vt:lpstr>
      <vt:lpstr>Effectiveness of Ensemble Learning Model (Test on 2016 Olympics)</vt:lpstr>
      <vt:lpstr>Conclusion</vt:lpstr>
      <vt:lpstr>Prediction of 2020 Summer Olympics – Top 10</vt:lpstr>
      <vt:lpstr>Slide 11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2019-04-16T18:15:46Z</dcterms:created>
  <dcterms:modified xsi:type="dcterms:W3CDTF">2019-04-17T06:51:32Z</dcterms:modified>
</cp:coreProperties>
</file>